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58"/>
  </p:notesMasterIdLst>
  <p:sldIdLst>
    <p:sldId id="256" r:id="rId3"/>
    <p:sldId id="257" r:id="rId4"/>
    <p:sldId id="258" r:id="rId5"/>
    <p:sldId id="277" r:id="rId6"/>
    <p:sldId id="292" r:id="rId7"/>
    <p:sldId id="278" r:id="rId8"/>
    <p:sldId id="279" r:id="rId9"/>
    <p:sldId id="293" r:id="rId10"/>
    <p:sldId id="260" r:id="rId11"/>
    <p:sldId id="262" r:id="rId12"/>
    <p:sldId id="291" r:id="rId13"/>
    <p:sldId id="280" r:id="rId14"/>
    <p:sldId id="281" r:id="rId15"/>
    <p:sldId id="282" r:id="rId16"/>
    <p:sldId id="267" r:id="rId17"/>
    <p:sldId id="268" r:id="rId18"/>
    <p:sldId id="287" r:id="rId19"/>
    <p:sldId id="269" r:id="rId20"/>
    <p:sldId id="270" r:id="rId21"/>
    <p:sldId id="290" r:id="rId22"/>
    <p:sldId id="286" r:id="rId23"/>
    <p:sldId id="289" r:id="rId24"/>
    <p:sldId id="266" r:id="rId25"/>
    <p:sldId id="263" r:id="rId26"/>
    <p:sldId id="271" r:id="rId27"/>
    <p:sldId id="272" r:id="rId28"/>
    <p:sldId id="273" r:id="rId29"/>
    <p:sldId id="275" r:id="rId30"/>
    <p:sldId id="283" r:id="rId31"/>
    <p:sldId id="284" r:id="rId32"/>
    <p:sldId id="285"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12" r:id="rId46"/>
    <p:sldId id="313" r:id="rId47"/>
    <p:sldId id="306" r:id="rId48"/>
    <p:sldId id="308" r:id="rId49"/>
    <p:sldId id="307" r:id="rId50"/>
    <p:sldId id="309" r:id="rId51"/>
    <p:sldId id="310" r:id="rId52"/>
    <p:sldId id="311" r:id="rId53"/>
    <p:sldId id="317" r:id="rId54"/>
    <p:sldId id="314" r:id="rId55"/>
    <p:sldId id="315" r:id="rId56"/>
    <p:sldId id="318" r:id="rId57"/>
  </p:sldIdLst>
  <p:sldSz cx="12192000" cy="6858000"/>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Feuille_de_calcul_Microsoft_Excel.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3626-A345-98E8-75AB03C2AEC6}"/>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3626-A345-98E8-75AB03C2AEC6}"/>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3626-A345-98E8-75AB03C2AEC6}"/>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3626-A345-98E8-75AB03C2AEC6}"/>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3626-A345-98E8-75AB03C2AEC6}"/>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lang="en-US" sz="1000" b="1" i="0" u="none" strike="noStrike" kern="1200" baseline="0">
                    <a:solidFill>
                      <a:schemeClr val="lt1"/>
                    </a:solidFill>
                    <a:latin typeface="+mn-lt"/>
                    <a:ea typeface="+mn-ea"/>
                    <a:cs typeface="+mn-cs"/>
                  </a:defRPr>
                </a:pPr>
                <a:endParaRPr lang="fr-FR"/>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Sheet1!$E$8:$E$12</c:f>
              <c:strCache>
                <c:ptCount val="5"/>
                <c:pt idx="0">
                  <c:v>Gros camion</c:v>
                </c:pt>
                <c:pt idx="1">
                  <c:v>Camion</c:v>
                </c:pt>
                <c:pt idx="2">
                  <c:v>Pick up</c:v>
                </c:pt>
                <c:pt idx="3">
                  <c:v>Voiture de transport</c:v>
                </c:pt>
                <c:pt idx="4">
                  <c:v>Tricycle</c:v>
                </c:pt>
              </c:strCache>
            </c:strRef>
          </c:cat>
          <c:val>
            <c:numRef>
              <c:f>Sheet1!$F$8:$F$12</c:f>
              <c:numCache>
                <c:formatCode>General</c:formatCode>
                <c:ptCount val="5"/>
                <c:pt idx="0">
                  <c:v>8.61</c:v>
                </c:pt>
                <c:pt idx="1">
                  <c:v>24.35</c:v>
                </c:pt>
                <c:pt idx="2">
                  <c:v>31.36</c:v>
                </c:pt>
                <c:pt idx="3">
                  <c:v>33.300000000000011</c:v>
                </c:pt>
                <c:pt idx="4">
                  <c:v>2.38</c:v>
                </c:pt>
              </c:numCache>
            </c:numRef>
          </c:val>
          <c:extLst>
            <c:ext xmlns:c16="http://schemas.microsoft.com/office/drawing/2014/chart" uri="{C3380CC4-5D6E-409C-BE32-E72D297353CC}">
              <c16:uniqueId val="{0000000A-3626-A345-98E8-75AB03C2AEC6}"/>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69322572178477704"/>
          <c:y val="0.24641696818314007"/>
          <c:w val="0.29010761154855635"/>
          <c:h val="0.44456855182235011"/>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lang="en-US" sz="900" b="0" i="0" u="none" strike="noStrike" kern="1200" baseline="0">
              <a:solidFill>
                <a:schemeClr val="dk1">
                  <a:lumMod val="75000"/>
                  <a:lumOff val="25000"/>
                </a:schemeClr>
              </a:solidFill>
              <a:latin typeface="Times New Roman" panose="02020603050405020304" pitchFamily="18" charset="0"/>
              <a:ea typeface="+mn-ea"/>
              <a:cs typeface="Times New Roman" panose="02020603050405020304" pitchFamily="18" charset="0"/>
            </a:defRPr>
          </a:pPr>
          <a:endParaRPr lang="fr-FR"/>
        </a:p>
      </c:txPr>
    </c:legend>
    <c:plotVisOnly val="1"/>
    <c:dispBlanksAs val="zero"/>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5710E4AA-9600-004B-8EAE-7DBA926784FA}" type="datetimeFigureOut">
              <a:rPr lang="en-GB" smtClean="0"/>
              <a:t>02/03/2023</a:t>
            </a:fld>
            <a:endParaRPr lang="en-GB"/>
          </a:p>
        </p:txBody>
      </p:sp>
      <p:sp>
        <p:nvSpPr>
          <p:cNvPr id="4" name="Espace réservé de l'image des diapositives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144C9496-2FA3-374A-B2AC-2328CA536B06}" type="slidenum">
              <a:rPr lang="en-GB" smtClean="0"/>
              <a:t>‹N°›</a:t>
            </a:fld>
            <a:endParaRPr lang="en-GB"/>
          </a:p>
        </p:txBody>
      </p:sp>
    </p:spTree>
    <p:extLst>
      <p:ext uri="{BB962C8B-B14F-4D97-AF65-F5344CB8AC3E}">
        <p14:creationId xmlns:p14="http://schemas.microsoft.com/office/powerpoint/2010/main" val="1379538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144C9496-2FA3-374A-B2AC-2328CA536B06}" type="slidenum">
              <a:rPr lang="en-GB" smtClean="0"/>
              <a:t>50</a:t>
            </a:fld>
            <a:endParaRPr lang="en-GB"/>
          </a:p>
        </p:txBody>
      </p:sp>
    </p:spTree>
    <p:extLst>
      <p:ext uri="{BB962C8B-B14F-4D97-AF65-F5344CB8AC3E}">
        <p14:creationId xmlns:p14="http://schemas.microsoft.com/office/powerpoint/2010/main" val="828535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E908FC07-9ED8-4461-B140-81FB9F31927B}" type="slidenum">
              <a:t>‹N°›</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014BD7B8-CFF5-48CF-8ADB-6E697507F358}"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EF127966-E659-4DF2-85D1-A484320769E6}" type="slidenum">
              <a:t>‹N°›</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DF18C9CE-B51A-43A0-920E-79854CF55715}" type="slidenum">
              <a:t>‹N°›</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B7A8B325-909A-4A14-A111-ADA028E991AB}" type="slidenum">
              <a:t>‹N°›</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81E7592D-CC3F-45BF-B86D-3717F07B10D0}"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112F0AB6-4394-48FC-BBC3-99E6B134BAEF}"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0969F50A-DF76-4C30-B50A-95F1BFC00466}"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9430B9B6-ACF6-4DD4-A99E-0955FCC01D28}"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B985417D-AAE3-4092-9B9C-2A360F45B95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7504B38D-89D9-4831-9B63-721684D5A4E2}"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8606DFD9-75C3-44DC-AD1A-A8F24B248AE6}" type="slidenum">
              <a:t>‹N°›</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833B9A3-E357-4958-93D8-50DED50CAA25}"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348106E8-4E79-4497-8555-FF0267015717}"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4205A74A-36F0-4E67-AD1E-6EAD7BDAB2D8}"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1B8AA9D1-5E38-4C6C-830E-F52B91D323CA}" type="slidenum">
              <a:t>‹N°›</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50A64F49-8017-4B8C-94D6-91AC940A742B}" type="slidenum">
              <a:t>‹N°›</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6A731224-6F7D-49FF-9443-F5A658A67ADB}"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D52A6C96-CB69-4152-B981-2A9FBF11B292}"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AA79C962-128B-4549-800D-C7E8E5D6C065}"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1EF2873A-2726-450D-AB62-99B294C4F5B2}"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006476E3-3800-4F2F-B786-40FE229D3D7E}"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D29518EB-D9B3-4F1F-8BCA-E27F4BA97FA0}"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0D101F59-34D3-4774-A249-194CDFE1F724}"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fr-FR" sz="6000" b="0" strike="noStrike" spc="-1">
                <a:solidFill>
                  <a:srgbClr val="000000"/>
                </a:solidFill>
                <a:latin typeface="Calibri Light"/>
              </a:rPr>
              <a:t>Modifiez le style du titre</a:t>
            </a:r>
            <a:endParaRPr lang="fr-FR"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fr-FR" sz="1200" b="0" strike="noStrike" spc="-1">
                <a:solidFill>
                  <a:srgbClr val="8B8B8B"/>
                </a:solidFill>
                <a:latin typeface="Calibri"/>
              </a:defRPr>
            </a:lvl1pPr>
          </a:lstStyle>
          <a:p>
            <a:pPr>
              <a:lnSpc>
                <a:spcPct val="100000"/>
              </a:lnSpc>
              <a:buNone/>
            </a:pPr>
            <a:r>
              <a:rPr lang="fr-FR" sz="1200" b="0" strike="noStrike" spc="-1">
                <a:solidFill>
                  <a:srgbClr val="8B8B8B"/>
                </a:solidFill>
                <a:latin typeface="Calibri"/>
              </a:rPr>
              <a:t>&lt;date/heure&gt;</a:t>
            </a:r>
            <a:endParaRPr lang="fr-FR" sz="1200" b="0" strike="noStrike" spc="-1">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fr-FR" sz="1400" b="0" strike="noStrike" spc="-1">
                <a:latin typeface="Times New Roman"/>
              </a:defRPr>
            </a:lvl1pPr>
          </a:lstStyle>
          <a:p>
            <a:pPr algn="ctr">
              <a:buNone/>
            </a:pPr>
            <a:r>
              <a:rPr lang="fr-FR" sz="1400" b="0" strike="noStrike" spc="-1">
                <a:latin typeface="Times New Roman"/>
              </a:rPr>
              <a:t>&lt;pied de page&gt;</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fr-FR" sz="1200" b="0" strike="noStrike" spc="-1">
                <a:solidFill>
                  <a:srgbClr val="8B8B8B"/>
                </a:solidFill>
                <a:latin typeface="Calibri"/>
              </a:defRPr>
            </a:lvl1pPr>
          </a:lstStyle>
          <a:p>
            <a:pPr algn="r">
              <a:lnSpc>
                <a:spcPct val="100000"/>
              </a:lnSpc>
              <a:buNone/>
            </a:pPr>
            <a:fld id="{530082BC-BFC2-4E22-A7B3-FF3ACC06F4E2}" type="slidenum">
              <a:rPr lang="fr-FR" sz="1200" b="0" strike="noStrike" spc="-1">
                <a:solidFill>
                  <a:srgbClr val="8B8B8B"/>
                </a:solidFill>
                <a:latin typeface="Calibri"/>
              </a:rPr>
              <a:t>‹N°›</a:t>
            </a:fld>
            <a:endParaRPr lang="fr-FR"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fr-FR" sz="2800" b="0" strike="noStrike" spc="-1">
                <a:solidFill>
                  <a:srgbClr val="000000"/>
                </a:solidFill>
                <a:latin typeface="Calibri"/>
              </a:rPr>
              <a:t>Cliquez pour éditer le format du plan de texte</a:t>
            </a:r>
          </a:p>
          <a:p>
            <a:pPr marL="864000" lvl="1" indent="-324000">
              <a:lnSpc>
                <a:spcPct val="90000"/>
              </a:lnSpc>
              <a:spcBef>
                <a:spcPts val="1134"/>
              </a:spcBef>
              <a:buClr>
                <a:srgbClr val="000000"/>
              </a:buClr>
              <a:buSzPct val="75000"/>
              <a:buFont typeface="Symbol" charset="2"/>
              <a:buChar char=""/>
            </a:pPr>
            <a:r>
              <a:rPr lang="fr-FR" sz="2000" b="0" strike="noStrike" spc="-1">
                <a:solidFill>
                  <a:srgbClr val="000000"/>
                </a:solidFill>
                <a:latin typeface="Calibri"/>
              </a:rPr>
              <a:t>Second niveau de plan</a:t>
            </a:r>
          </a:p>
          <a:p>
            <a:pPr marL="1296000" lvl="2" indent="-288000">
              <a:lnSpc>
                <a:spcPct val="90000"/>
              </a:lnSpc>
              <a:spcBef>
                <a:spcPts val="850"/>
              </a:spcBef>
              <a:buClr>
                <a:srgbClr val="000000"/>
              </a:buClr>
              <a:buSzPct val="45000"/>
              <a:buFont typeface="Wingdings" charset="2"/>
              <a:buChar char=""/>
            </a:pPr>
            <a:r>
              <a:rPr lang="fr-FR" sz="1800" b="0" strike="noStrike" spc="-1">
                <a:solidFill>
                  <a:srgbClr val="000000"/>
                </a:solidFill>
                <a:latin typeface="Calibri"/>
              </a:rPr>
              <a:t>Troisième niveau de plan</a:t>
            </a:r>
          </a:p>
          <a:p>
            <a:pPr marL="1728000" lvl="3" indent="-216000">
              <a:lnSpc>
                <a:spcPct val="90000"/>
              </a:lnSpc>
              <a:spcBef>
                <a:spcPts val="567"/>
              </a:spcBef>
              <a:buClr>
                <a:srgbClr val="000000"/>
              </a:buClr>
              <a:buSzPct val="75000"/>
              <a:buFont typeface="Symbol" charset="2"/>
              <a:buChar char=""/>
            </a:pPr>
            <a:r>
              <a:rPr lang="fr-FR" sz="1800" b="0" strike="noStrike" spc="-1">
                <a:solidFill>
                  <a:srgbClr val="000000"/>
                </a:solidFill>
                <a:latin typeface="Calibri"/>
              </a:rPr>
              <a:t>Quatrième niveau de plan</a:t>
            </a:r>
          </a:p>
          <a:p>
            <a:pPr marL="2160000" lvl="4" indent="-216000">
              <a:lnSpc>
                <a:spcPct val="90000"/>
              </a:lnSpc>
              <a:spcBef>
                <a:spcPts val="283"/>
              </a:spcBef>
              <a:buClr>
                <a:srgbClr val="000000"/>
              </a:buClr>
              <a:buSzPct val="45000"/>
              <a:buFont typeface="Wingdings" charset="2"/>
              <a:buChar char=""/>
            </a:pPr>
            <a:r>
              <a:rPr lang="fr-FR" sz="2000" b="0" strike="noStrike" spc="-1">
                <a:solidFill>
                  <a:srgbClr val="000000"/>
                </a:solidFill>
                <a:latin typeface="Calibri"/>
              </a:rPr>
              <a:t>Cinquième niveau de plan</a:t>
            </a:r>
          </a:p>
          <a:p>
            <a:pPr marL="2592000" lvl="5" indent="-216000">
              <a:lnSpc>
                <a:spcPct val="90000"/>
              </a:lnSpc>
              <a:spcBef>
                <a:spcPts val="283"/>
              </a:spcBef>
              <a:buClr>
                <a:srgbClr val="000000"/>
              </a:buClr>
              <a:buSzPct val="45000"/>
              <a:buFont typeface="Wingdings" charset="2"/>
              <a:buChar char=""/>
            </a:pPr>
            <a:r>
              <a:rPr lang="fr-FR" sz="2000" b="0" strike="noStrike" spc="-1">
                <a:solidFill>
                  <a:srgbClr val="000000"/>
                </a:solidFill>
                <a:latin typeface="Calibri"/>
              </a:rPr>
              <a:t>Sixième niveau de plan</a:t>
            </a:r>
          </a:p>
          <a:p>
            <a:pPr marL="3024000" lvl="6" indent="-216000">
              <a:lnSpc>
                <a:spcPct val="90000"/>
              </a:lnSpc>
              <a:spcBef>
                <a:spcPts val="283"/>
              </a:spcBef>
              <a:buClr>
                <a:srgbClr val="000000"/>
              </a:buClr>
              <a:buSzPct val="45000"/>
              <a:buFont typeface="Wingdings" charset="2"/>
              <a:buChar char=""/>
            </a:pPr>
            <a:r>
              <a:rPr lang="fr-FR" sz="2000" b="0" strike="noStrike" spc="-1">
                <a:solidFill>
                  <a:srgbClr val="000000"/>
                </a:solidFill>
                <a:latin typeface="Calibri"/>
              </a:rPr>
              <a:t>Septième niveau de plan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fr-FR" sz="4400" b="0" strike="noStrike" spc="-1">
                <a:solidFill>
                  <a:srgbClr val="000000"/>
                </a:solidFill>
                <a:latin typeface="Calibri Light"/>
              </a:rPr>
              <a:t>Modifiez le style du titre</a:t>
            </a:r>
            <a:endParaRPr lang="fr-FR"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fr-FR" sz="2800" b="0" strike="noStrike" spc="-1">
                <a:solidFill>
                  <a:srgbClr val="000000"/>
                </a:solidFill>
                <a:latin typeface="Calibri"/>
              </a:rPr>
              <a:t>Modifier les styles du texte du masque</a:t>
            </a:r>
          </a:p>
          <a:p>
            <a:pPr marL="685800" lvl="1" indent="-228600">
              <a:lnSpc>
                <a:spcPct val="90000"/>
              </a:lnSpc>
              <a:spcBef>
                <a:spcPts val="499"/>
              </a:spcBef>
              <a:buClr>
                <a:srgbClr val="000000"/>
              </a:buClr>
              <a:buFont typeface="Arial"/>
              <a:buChar char="•"/>
            </a:pPr>
            <a:r>
              <a:rPr lang="fr-FR" sz="2400" b="0" strike="noStrike" spc="-1">
                <a:solidFill>
                  <a:srgbClr val="000000"/>
                </a:solidFill>
                <a:latin typeface="Calibri"/>
              </a:rPr>
              <a:t>Deuxième niveau</a:t>
            </a:r>
          </a:p>
          <a:p>
            <a:pPr marL="1143000" lvl="2" indent="-228600">
              <a:lnSpc>
                <a:spcPct val="90000"/>
              </a:lnSpc>
              <a:spcBef>
                <a:spcPts val="499"/>
              </a:spcBef>
              <a:buClr>
                <a:srgbClr val="000000"/>
              </a:buClr>
              <a:buFont typeface="Arial"/>
              <a:buChar char="•"/>
            </a:pPr>
            <a:r>
              <a:rPr lang="fr-FR" sz="2000" b="0" strike="noStrike" spc="-1">
                <a:solidFill>
                  <a:srgbClr val="000000"/>
                </a:solidFill>
                <a:latin typeface="Calibri"/>
              </a:rPr>
              <a:t>Troisième niveau</a:t>
            </a:r>
          </a:p>
          <a:p>
            <a:pPr marL="1600200" lvl="3" indent="-228600">
              <a:lnSpc>
                <a:spcPct val="90000"/>
              </a:lnSpc>
              <a:spcBef>
                <a:spcPts val="499"/>
              </a:spcBef>
              <a:buClr>
                <a:srgbClr val="000000"/>
              </a:buClr>
              <a:buFont typeface="Arial"/>
              <a:buChar char="•"/>
            </a:pPr>
            <a:r>
              <a:rPr lang="fr-FR" sz="1800" b="0" strike="noStrike" spc="-1">
                <a:solidFill>
                  <a:srgbClr val="000000"/>
                </a:solidFill>
                <a:latin typeface="Calibri"/>
              </a:rPr>
              <a:t>Quatrième niveau</a:t>
            </a:r>
          </a:p>
          <a:p>
            <a:pPr marL="2057400" lvl="4" indent="-228600">
              <a:lnSpc>
                <a:spcPct val="90000"/>
              </a:lnSpc>
              <a:spcBef>
                <a:spcPts val="499"/>
              </a:spcBef>
              <a:buClr>
                <a:srgbClr val="000000"/>
              </a:buClr>
              <a:buFont typeface="Arial"/>
              <a:buChar char="•"/>
            </a:pPr>
            <a:r>
              <a:rPr lang="fr-FR" sz="1800" b="0" strike="noStrike" spc="-1">
                <a:solidFill>
                  <a:srgbClr val="000000"/>
                </a:solidFill>
                <a:latin typeface="Calibri"/>
              </a:rPr>
              <a:t>Cinquième niveau</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fr-FR" sz="1200" b="0" strike="noStrike" spc="-1">
                <a:solidFill>
                  <a:srgbClr val="8B8B8B"/>
                </a:solidFill>
                <a:latin typeface="Calibri"/>
              </a:defRPr>
            </a:lvl1pPr>
          </a:lstStyle>
          <a:p>
            <a:pPr>
              <a:lnSpc>
                <a:spcPct val="100000"/>
              </a:lnSpc>
              <a:buNone/>
            </a:pPr>
            <a:r>
              <a:rPr lang="fr-FR" sz="1200" b="0" strike="noStrike" spc="-1">
                <a:solidFill>
                  <a:srgbClr val="8B8B8B"/>
                </a:solidFill>
                <a:latin typeface="Calibri"/>
              </a:rPr>
              <a:t>&lt;date/heure&gt;</a:t>
            </a:r>
            <a:endParaRPr lang="fr-FR" sz="1200" b="0" strike="noStrike" spc="-1">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fr-FR" sz="1400" b="0" strike="noStrike" spc="-1">
                <a:latin typeface="Times New Roman"/>
              </a:defRPr>
            </a:lvl1pPr>
          </a:lstStyle>
          <a:p>
            <a:pPr algn="ctr">
              <a:buNone/>
            </a:pPr>
            <a:r>
              <a:rPr lang="fr-FR" sz="1400" b="0" strike="noStrike" spc="-1">
                <a:latin typeface="Times New Roman"/>
              </a:rPr>
              <a:t>&lt;pied de page&gt;</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fr-FR" sz="1200" b="0" strike="noStrike" spc="-1">
                <a:solidFill>
                  <a:srgbClr val="8B8B8B"/>
                </a:solidFill>
                <a:latin typeface="Calibri"/>
              </a:defRPr>
            </a:lvl1pPr>
          </a:lstStyle>
          <a:p>
            <a:pPr algn="r">
              <a:lnSpc>
                <a:spcPct val="100000"/>
              </a:lnSpc>
              <a:buNone/>
            </a:pPr>
            <a:fld id="{D2922404-398C-46B5-858B-771544A6A652}" type="slidenum">
              <a:rPr lang="fr-FR" sz="1200" b="0" strike="noStrike" spc="-1">
                <a:solidFill>
                  <a:srgbClr val="8B8B8B"/>
                </a:solidFill>
                <a:latin typeface="Calibri"/>
              </a:rPr>
              <a:t>‹N°›</a:t>
            </a:fld>
            <a:endParaRPr lang="fr-FR"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51.jpe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2" name="PlaceHolder 1"/>
          <p:cNvSpPr>
            <a:spLocks noGrp="1"/>
          </p:cNvSpPr>
          <p:nvPr>
            <p:ph type="subTitle"/>
          </p:nvPr>
        </p:nvSpPr>
        <p:spPr>
          <a:xfrm>
            <a:off x="6611760" y="3804480"/>
            <a:ext cx="5216400" cy="779040"/>
          </a:xfrm>
          <a:prstGeom prst="rect">
            <a:avLst/>
          </a:prstGeom>
          <a:noFill/>
          <a:ln w="0">
            <a:noFill/>
          </a:ln>
        </p:spPr>
        <p:txBody>
          <a:bodyPr anchor="t">
            <a:noAutofit/>
          </a:bodyPr>
          <a:lstStyle/>
          <a:p>
            <a:pPr algn="ctr">
              <a:lnSpc>
                <a:spcPct val="90000"/>
              </a:lnSpc>
              <a:spcBef>
                <a:spcPts val="1001"/>
              </a:spcBef>
              <a:buNone/>
              <a:tabLst>
                <a:tab pos="0" algn="l"/>
              </a:tabLst>
            </a:pPr>
            <a:r>
              <a:rPr lang="fr-FR" sz="2400" b="1" strike="noStrike" spc="-1" dirty="0" err="1">
                <a:solidFill>
                  <a:srgbClr val="FFFFFF"/>
                </a:solidFill>
                <a:latin typeface="Calibri"/>
              </a:rPr>
              <a:t>Vakaramoko</a:t>
            </a:r>
            <a:r>
              <a:rPr lang="fr-FR" sz="2400" b="1" strike="noStrike" spc="-1" dirty="0">
                <a:solidFill>
                  <a:srgbClr val="FFFFFF"/>
                </a:solidFill>
                <a:latin typeface="Calibri"/>
              </a:rPr>
              <a:t> BAMBA</a:t>
            </a:r>
          </a:p>
          <a:p>
            <a:pPr algn="ctr">
              <a:lnSpc>
                <a:spcPct val="90000"/>
              </a:lnSpc>
              <a:spcBef>
                <a:spcPts val="1001"/>
              </a:spcBef>
              <a:buNone/>
              <a:tabLst>
                <a:tab pos="0" algn="l"/>
              </a:tabLst>
            </a:pPr>
            <a:r>
              <a:rPr lang="fr-FR" sz="2400" b="1" spc="-1" dirty="0">
                <a:solidFill>
                  <a:srgbClr val="FFFFFF"/>
                </a:solidFill>
                <a:latin typeface="Calibri"/>
              </a:rPr>
              <a:t>Claude GRASLAND</a:t>
            </a:r>
            <a:endParaRPr lang="fr-FR" sz="2400" b="0" strike="noStrike" spc="-1" dirty="0">
              <a:latin typeface="Arial"/>
            </a:endParaRPr>
          </a:p>
        </p:txBody>
      </p:sp>
      <p:sp>
        <p:nvSpPr>
          <p:cNvPr id="83" name="Sous-titre 2"/>
          <p:cNvSpPr/>
          <p:nvPr/>
        </p:nvSpPr>
        <p:spPr>
          <a:xfrm>
            <a:off x="6506280" y="1928520"/>
            <a:ext cx="5216400" cy="14940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90000"/>
              </a:lnSpc>
              <a:spcBef>
                <a:spcPts val="1001"/>
              </a:spcBef>
              <a:buNone/>
              <a:tabLst>
                <a:tab pos="0" algn="l"/>
              </a:tabLst>
            </a:pPr>
            <a:r>
              <a:rPr lang="fr-FR" sz="3200" b="0" i="1" strike="noStrike" spc="-1" dirty="0">
                <a:solidFill>
                  <a:srgbClr val="FFFFFF"/>
                </a:solidFill>
                <a:latin typeface="Calibri"/>
              </a:rPr>
              <a:t> </a:t>
            </a:r>
            <a:endParaRPr lang="fr-FR" sz="3200" b="0" strike="noStrike" spc="-1" dirty="0">
              <a:latin typeface="Arial"/>
            </a:endParaRPr>
          </a:p>
        </p:txBody>
      </p:sp>
      <p:sp>
        <p:nvSpPr>
          <p:cNvPr id="84" name="ZoneTexte 6"/>
          <p:cNvSpPr/>
          <p:nvPr/>
        </p:nvSpPr>
        <p:spPr>
          <a:xfrm>
            <a:off x="7376996" y="242764"/>
            <a:ext cx="3474967" cy="144509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fr-FR" sz="4400" b="1" spc="-1" dirty="0">
                <a:solidFill>
                  <a:srgbClr val="FFFFFF"/>
                </a:solidFill>
                <a:latin typeface="Calibri"/>
              </a:rPr>
              <a:t>DISTANCE ET </a:t>
            </a:r>
          </a:p>
          <a:p>
            <a:pPr>
              <a:lnSpc>
                <a:spcPct val="100000"/>
              </a:lnSpc>
              <a:buNone/>
            </a:pPr>
            <a:r>
              <a:rPr lang="fr-FR" sz="4400" b="1" spc="-1" dirty="0">
                <a:solidFill>
                  <a:srgbClr val="FFFFFF"/>
                </a:solidFill>
                <a:latin typeface="Calibri"/>
              </a:rPr>
              <a:t>ACCESSIBILITE</a:t>
            </a:r>
            <a:endParaRPr lang="fr-FR" sz="4400" b="0" strike="noStrike" spc="-1" dirty="0">
              <a:latin typeface="Arial"/>
            </a:endParaRPr>
          </a:p>
        </p:txBody>
      </p:sp>
      <p:sp>
        <p:nvSpPr>
          <p:cNvPr id="85" name="Sous-titre 2"/>
          <p:cNvSpPr/>
          <p:nvPr/>
        </p:nvSpPr>
        <p:spPr>
          <a:xfrm>
            <a:off x="6611760" y="5064840"/>
            <a:ext cx="5216400" cy="77904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90000"/>
              </a:lnSpc>
              <a:spcBef>
                <a:spcPts val="1001"/>
              </a:spcBef>
              <a:buNone/>
              <a:tabLst>
                <a:tab pos="0" algn="l"/>
              </a:tabLst>
            </a:pPr>
            <a:r>
              <a:rPr lang="fr-FR" sz="2400" b="0" i="1" strike="noStrike" spc="-1">
                <a:solidFill>
                  <a:srgbClr val="FFFFFF"/>
                </a:solidFill>
                <a:latin typeface="Calibri"/>
              </a:rPr>
              <a:t>Contributeur.ice.s : </a:t>
            </a:r>
            <a:endParaRPr lang="fr-FR" sz="24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empirique de la distance</a:t>
            </a:r>
            <a:endParaRPr lang="fr-FR" sz="1800" b="0" strike="noStrike" spc="-1" dirty="0">
              <a:solidFill>
                <a:srgbClr val="000000"/>
              </a:solidFill>
              <a:latin typeface="Calibri"/>
            </a:endParaRPr>
          </a:p>
        </p:txBody>
      </p:sp>
      <p:pic>
        <p:nvPicPr>
          <p:cNvPr id="2050" name="Picture 2">
            <a:extLst>
              <a:ext uri="{FF2B5EF4-FFF2-40B4-BE49-F238E27FC236}">
                <a16:creationId xmlns:a16="http://schemas.microsoft.com/office/drawing/2014/main" id="{AE8D112F-764B-5939-9AE8-A0CEEC5DF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027" y="1519027"/>
            <a:ext cx="7131773" cy="5003127"/>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95D573BB-E0A6-D554-0F78-A5744CAB9B52}"/>
              </a:ext>
            </a:extLst>
          </p:cNvPr>
          <p:cNvSpPr txBox="1"/>
          <p:nvPr/>
        </p:nvSpPr>
        <p:spPr>
          <a:xfrm>
            <a:off x="8192530" y="1166842"/>
            <a:ext cx="3744098" cy="5355312"/>
          </a:xfrm>
          <a:prstGeom prst="rect">
            <a:avLst/>
          </a:prstGeom>
          <a:noFill/>
        </p:spPr>
        <p:txBody>
          <a:bodyPr wrap="square" rtlCol="0">
            <a:spAutoFit/>
          </a:bodyPr>
          <a:lstStyle/>
          <a:p>
            <a:r>
              <a:rPr lang="fr-FR" dirty="0"/>
              <a:t>Situé au cœur de la Côte d'Ivoire, dans la région de Bouaké, à 379 km au Nord d'Abidjan, sur la voie internationale A3 menant au Mali et Burkina Faso. Le marché de Gros de Bouaké est une plateforme de commercialisation des produits vivriers, unique en son genre dans la sous région ouest-africaine. Il est perçu comme un puissant instrument d'intégration économique en raison de sa situation géographique. Ce marché a une capacité d’accueil de 431 magasins dont 370 sont entièrement dédiés au vivrier. Il a été inauguré le 16 Avril 1998. C’est un marché bâti sur une superficie de 27 hectares</a:t>
            </a:r>
            <a:endParaRPr lang="en-GB" dirty="0"/>
          </a:p>
        </p:txBody>
      </p:sp>
      <p:sp>
        <p:nvSpPr>
          <p:cNvPr id="18" name="Rectangle 17">
            <a:extLst>
              <a:ext uri="{FF2B5EF4-FFF2-40B4-BE49-F238E27FC236}">
                <a16:creationId xmlns:a16="http://schemas.microsoft.com/office/drawing/2014/main" id="{0405FE8C-B24A-2669-057A-81B7A491C39F}"/>
              </a:ext>
            </a:extLst>
          </p:cNvPr>
          <p:cNvSpPr/>
          <p:nvPr/>
        </p:nvSpPr>
        <p:spPr>
          <a:xfrm>
            <a:off x="2410395" y="754194"/>
            <a:ext cx="5868632" cy="430887"/>
          </a:xfrm>
          <a:prstGeom prst="rect">
            <a:avLst/>
          </a:prstGeom>
        </p:spPr>
        <p:txBody>
          <a:bodyPr wrap="square">
            <a:spAutoFit/>
          </a:bodyPr>
          <a:lstStyle/>
          <a:p>
            <a:r>
              <a:rPr lang="fr-FR" sz="2200" b="1" dirty="0">
                <a:solidFill>
                  <a:prstClr val="black"/>
                </a:solidFill>
                <a:latin typeface="Gill Sans MT"/>
              </a:rPr>
              <a:t>Le marché de Bouaké</a:t>
            </a:r>
            <a:endParaRPr lang="fr-FR" dirty="0"/>
          </a:p>
        </p:txBody>
      </p:sp>
    </p:spTree>
    <p:extLst>
      <p:ext uri="{BB962C8B-B14F-4D97-AF65-F5344CB8AC3E}">
        <p14:creationId xmlns:p14="http://schemas.microsoft.com/office/powerpoint/2010/main" val="579074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empirique de la distance</a:t>
            </a:r>
            <a:endParaRPr lang="fr-FR" sz="1800" b="0" strike="noStrike" spc="-1" dirty="0">
              <a:solidFill>
                <a:srgbClr val="000000"/>
              </a:solidFill>
              <a:latin typeface="Calibri"/>
            </a:endParaRPr>
          </a:p>
        </p:txBody>
      </p:sp>
      <p:sp>
        <p:nvSpPr>
          <p:cNvPr id="3" name="Oval 12">
            <a:extLst>
              <a:ext uri="{FF2B5EF4-FFF2-40B4-BE49-F238E27FC236}">
                <a16:creationId xmlns:a16="http://schemas.microsoft.com/office/drawing/2014/main" id="{4C3FF18A-DD50-D18D-2931-A04BA821BD3A}"/>
              </a:ext>
            </a:extLst>
          </p:cNvPr>
          <p:cNvSpPr>
            <a:spLocks noChangeArrowheads="1"/>
          </p:cNvSpPr>
          <p:nvPr/>
        </p:nvSpPr>
        <p:spPr bwMode="auto">
          <a:xfrm>
            <a:off x="3582746" y="3446659"/>
            <a:ext cx="1238743" cy="1087833"/>
          </a:xfrm>
          <a:prstGeom prst="ellipse">
            <a:avLst/>
          </a:prstGeom>
          <a:noFill/>
          <a:ln w="1270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defRPr/>
            </a:pPr>
            <a:endParaRPr lang="fr-FR" altLang="fr-FR" kern="0">
              <a:solidFill>
                <a:prstClr val="black"/>
              </a:solidFill>
            </a:endParaRPr>
          </a:p>
        </p:txBody>
      </p:sp>
      <p:sp>
        <p:nvSpPr>
          <p:cNvPr id="4" name="Oval 13">
            <a:extLst>
              <a:ext uri="{FF2B5EF4-FFF2-40B4-BE49-F238E27FC236}">
                <a16:creationId xmlns:a16="http://schemas.microsoft.com/office/drawing/2014/main" id="{B3291FD8-7405-64CD-2CC0-493B6503951A}"/>
              </a:ext>
            </a:extLst>
          </p:cNvPr>
          <p:cNvSpPr>
            <a:spLocks noChangeArrowheads="1"/>
          </p:cNvSpPr>
          <p:nvPr/>
        </p:nvSpPr>
        <p:spPr bwMode="auto">
          <a:xfrm>
            <a:off x="3146708" y="2959310"/>
            <a:ext cx="2169521" cy="2035910"/>
          </a:xfrm>
          <a:prstGeom prst="ellipse">
            <a:avLst/>
          </a:prstGeom>
          <a:noFill/>
          <a:ln w="1270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defRPr/>
            </a:pPr>
            <a:endParaRPr lang="fr-FR" altLang="fr-FR" kern="0">
              <a:solidFill>
                <a:prstClr val="black"/>
              </a:solidFill>
            </a:endParaRPr>
          </a:p>
        </p:txBody>
      </p:sp>
      <p:sp>
        <p:nvSpPr>
          <p:cNvPr id="5" name="Oval 14">
            <a:extLst>
              <a:ext uri="{FF2B5EF4-FFF2-40B4-BE49-F238E27FC236}">
                <a16:creationId xmlns:a16="http://schemas.microsoft.com/office/drawing/2014/main" id="{7598A7D8-087E-CD26-3DBA-501D0D5C8700}"/>
              </a:ext>
            </a:extLst>
          </p:cNvPr>
          <p:cNvSpPr>
            <a:spLocks noChangeArrowheads="1"/>
          </p:cNvSpPr>
          <p:nvPr/>
        </p:nvSpPr>
        <p:spPr bwMode="auto">
          <a:xfrm>
            <a:off x="2770130" y="2619906"/>
            <a:ext cx="2942875" cy="2767176"/>
          </a:xfrm>
          <a:prstGeom prst="ellipse">
            <a:avLst/>
          </a:prstGeom>
          <a:noFill/>
          <a:ln w="1270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defRPr/>
            </a:pPr>
            <a:endParaRPr lang="fr-FR" altLang="fr-FR" kern="0">
              <a:solidFill>
                <a:prstClr val="black"/>
              </a:solidFill>
            </a:endParaRPr>
          </a:p>
        </p:txBody>
      </p:sp>
      <p:sp>
        <p:nvSpPr>
          <p:cNvPr id="6" name="Oval 15">
            <a:extLst>
              <a:ext uri="{FF2B5EF4-FFF2-40B4-BE49-F238E27FC236}">
                <a16:creationId xmlns:a16="http://schemas.microsoft.com/office/drawing/2014/main" id="{4F97A2D6-1827-610A-5CCC-AE1F2662C90A}"/>
              </a:ext>
            </a:extLst>
          </p:cNvPr>
          <p:cNvSpPr>
            <a:spLocks noChangeArrowheads="1"/>
          </p:cNvSpPr>
          <p:nvPr/>
        </p:nvSpPr>
        <p:spPr bwMode="auto">
          <a:xfrm>
            <a:off x="4137703" y="3942711"/>
            <a:ext cx="158284" cy="147311"/>
          </a:xfrm>
          <a:prstGeom prst="ellipse">
            <a:avLst/>
          </a:prstGeom>
          <a:solidFill>
            <a:srgbClr val="000000"/>
          </a:solidFill>
          <a:ln w="12700" algn="ctr">
            <a:solidFill>
              <a:srgbClr val="000000"/>
            </a:solidFill>
            <a:miter lim="800000"/>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defRPr/>
            </a:pPr>
            <a:endParaRPr lang="fr-FR" altLang="fr-FR" kern="0">
              <a:solidFill>
                <a:prstClr val="black"/>
              </a:solidFill>
            </a:endParaRPr>
          </a:p>
        </p:txBody>
      </p:sp>
      <p:cxnSp>
        <p:nvCxnSpPr>
          <p:cNvPr id="7" name="Straight Arrow Connector 6">
            <a:extLst>
              <a:ext uri="{FF2B5EF4-FFF2-40B4-BE49-F238E27FC236}">
                <a16:creationId xmlns:a16="http://schemas.microsoft.com/office/drawing/2014/main" id="{9F41B627-EE52-2062-1F9E-9357EB9DB2E2}"/>
              </a:ext>
            </a:extLst>
          </p:cNvPr>
          <p:cNvCxnSpPr>
            <a:cxnSpLocks noChangeShapeType="1"/>
          </p:cNvCxnSpPr>
          <p:nvPr/>
        </p:nvCxnSpPr>
        <p:spPr bwMode="auto">
          <a:xfrm flipH="1" flipV="1">
            <a:off x="5136080" y="4630721"/>
            <a:ext cx="1724631" cy="535729"/>
          </a:xfrm>
          <a:prstGeom prst="straightConnector1">
            <a:avLst/>
          </a:prstGeom>
          <a:noFill/>
          <a:ln w="57150" algn="ctr">
            <a:solidFill>
              <a:srgbClr val="5B9BD5"/>
            </a:solidFill>
            <a:miter lim="800000"/>
            <a:headEnd/>
            <a:tailEnd type="triangle" w="med" len="med"/>
          </a:ln>
          <a:extLst>
            <a:ext uri="{909E8E84-426E-40DD-AFC4-6F175D3DCCD1}">
              <a14:hiddenFill xmlns:a14="http://schemas.microsoft.com/office/drawing/2010/main">
                <a:noFill/>
              </a14:hiddenFill>
            </a:ext>
          </a:extLst>
        </p:spPr>
      </p:cxnSp>
      <p:sp>
        <p:nvSpPr>
          <p:cNvPr id="8" name="Text Box 244">
            <a:extLst>
              <a:ext uri="{FF2B5EF4-FFF2-40B4-BE49-F238E27FC236}">
                <a16:creationId xmlns:a16="http://schemas.microsoft.com/office/drawing/2014/main" id="{4F23E9FF-6EEC-06C2-8DF1-6093A94AC261}"/>
              </a:ext>
            </a:extLst>
          </p:cNvPr>
          <p:cNvSpPr txBox="1">
            <a:spLocks noChangeArrowheads="1"/>
          </p:cNvSpPr>
          <p:nvPr/>
        </p:nvSpPr>
        <p:spPr bwMode="auto">
          <a:xfrm>
            <a:off x="6888114" y="820176"/>
            <a:ext cx="3155128" cy="1662210"/>
          </a:xfrm>
          <a:prstGeom prst="rect">
            <a:avLst/>
          </a:prstGeom>
          <a:solidFill>
            <a:srgbClr val="FFFFFF"/>
          </a:solidFill>
          <a:ln w="6350">
            <a:solidFill>
              <a:srgbClr val="0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lnSpc>
                <a:spcPct val="107000"/>
              </a:lnSpc>
              <a:spcBef>
                <a:spcPct val="0"/>
              </a:spcBef>
              <a:spcAft>
                <a:spcPts val="800"/>
              </a:spcAft>
            </a:pPr>
            <a:r>
              <a:rPr lang="fr-FR" altLang="fr-FR" sz="1400" dirty="0">
                <a:solidFill>
                  <a:prstClr val="black"/>
                </a:solidFill>
                <a:latin typeface="Times New Roman" panose="02020603050405020304" pitchFamily="18" charset="0"/>
                <a:cs typeface="Times New Roman" panose="02020603050405020304" pitchFamily="18" charset="0"/>
              </a:rPr>
              <a:t>-Périmètre de Protection</a:t>
            </a:r>
          </a:p>
          <a:p>
            <a:pPr eaLnBrk="0" fontAlgn="base" hangingPunct="0">
              <a:lnSpc>
                <a:spcPct val="107000"/>
              </a:lnSpc>
              <a:spcBef>
                <a:spcPct val="0"/>
              </a:spcBef>
              <a:spcAft>
                <a:spcPts val="800"/>
              </a:spcAft>
            </a:pPr>
            <a:r>
              <a:rPr lang="fr-FR" altLang="fr-FR" sz="1400" dirty="0">
                <a:solidFill>
                  <a:prstClr val="black"/>
                </a:solidFill>
                <a:latin typeface="Times New Roman" panose="02020603050405020304" pitchFamily="18" charset="0"/>
                <a:cs typeface="Times New Roman" panose="02020603050405020304" pitchFamily="18" charset="0"/>
              </a:rPr>
              <a:t>-Zone d’approvisionnement et redistribution locale (0 à 50 km)</a:t>
            </a:r>
          </a:p>
          <a:p>
            <a:pPr eaLnBrk="0" fontAlgn="base" hangingPunct="0">
              <a:lnSpc>
                <a:spcPct val="107000"/>
              </a:lnSpc>
              <a:spcBef>
                <a:spcPct val="0"/>
              </a:spcBef>
              <a:spcAft>
                <a:spcPts val="800"/>
              </a:spcAft>
            </a:pPr>
            <a:r>
              <a:rPr lang="fr-FR" altLang="fr-FR" sz="1400" dirty="0">
                <a:solidFill>
                  <a:prstClr val="black"/>
                </a:solidFill>
                <a:latin typeface="Times New Roman" panose="02020603050405020304" pitchFamily="18" charset="0"/>
                <a:cs typeface="Times New Roman" panose="02020603050405020304" pitchFamily="18" charset="0"/>
              </a:rPr>
              <a:t>- Manioc, igname</a:t>
            </a:r>
          </a:p>
          <a:p>
            <a:pPr eaLnBrk="0" fontAlgn="base" hangingPunct="0">
              <a:lnSpc>
                <a:spcPct val="107000"/>
              </a:lnSpc>
              <a:spcBef>
                <a:spcPct val="0"/>
              </a:spcBef>
              <a:spcAft>
                <a:spcPts val="800"/>
              </a:spcAft>
            </a:pPr>
            <a:r>
              <a:rPr lang="fr-FR" altLang="fr-FR" sz="1400" dirty="0">
                <a:solidFill>
                  <a:prstClr val="black"/>
                </a:solidFill>
                <a:latin typeface="Times New Roman" panose="02020603050405020304" pitchFamily="18" charset="0"/>
                <a:cs typeface="Times New Roman" panose="02020603050405020304" pitchFamily="18" charset="0"/>
              </a:rPr>
              <a:t>-Tricycle, voiture de transport, pickup, camion, mototaxi, TNM </a:t>
            </a:r>
          </a:p>
        </p:txBody>
      </p:sp>
      <p:sp>
        <p:nvSpPr>
          <p:cNvPr id="9" name="Text Box 1602">
            <a:extLst>
              <a:ext uri="{FF2B5EF4-FFF2-40B4-BE49-F238E27FC236}">
                <a16:creationId xmlns:a16="http://schemas.microsoft.com/office/drawing/2014/main" id="{DA40391F-E49A-0BBD-1412-94CD50A11452}"/>
              </a:ext>
            </a:extLst>
          </p:cNvPr>
          <p:cNvSpPr txBox="1">
            <a:spLocks noChangeArrowheads="1"/>
          </p:cNvSpPr>
          <p:nvPr/>
        </p:nvSpPr>
        <p:spPr bwMode="auto">
          <a:xfrm>
            <a:off x="6898196" y="2797926"/>
            <a:ext cx="3289062" cy="1412652"/>
          </a:xfrm>
          <a:prstGeom prst="rect">
            <a:avLst/>
          </a:prstGeom>
          <a:solidFill>
            <a:srgbClr val="FFFFFF"/>
          </a:solidFill>
          <a:ln w="6350">
            <a:solidFill>
              <a:srgbClr val="0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lnSpc>
                <a:spcPct val="107000"/>
              </a:lnSpc>
              <a:spcBef>
                <a:spcPct val="0"/>
              </a:spcBef>
              <a:spcAft>
                <a:spcPts val="800"/>
              </a:spcAft>
            </a:pPr>
            <a:r>
              <a:rPr lang="fr-FR" altLang="fr-FR" sz="1400" dirty="0">
                <a:solidFill>
                  <a:prstClr val="black"/>
                </a:solidFill>
                <a:latin typeface="Times New Roman" panose="02020603050405020304" pitchFamily="18" charset="0"/>
                <a:cs typeface="Times New Roman" panose="02020603050405020304" pitchFamily="18" charset="0"/>
              </a:rPr>
              <a:t>Zone d’approvisionnement et de redistribution nationale (0 à 500 km) </a:t>
            </a:r>
          </a:p>
          <a:p>
            <a:pPr eaLnBrk="0" fontAlgn="base" hangingPunct="0">
              <a:lnSpc>
                <a:spcPct val="107000"/>
              </a:lnSpc>
              <a:spcBef>
                <a:spcPct val="0"/>
              </a:spcBef>
              <a:spcAft>
                <a:spcPts val="800"/>
              </a:spcAft>
            </a:pPr>
            <a:r>
              <a:rPr lang="fr-FR" altLang="fr-FR" sz="1400" dirty="0">
                <a:solidFill>
                  <a:prstClr val="black"/>
                </a:solidFill>
                <a:latin typeface="Times New Roman" panose="02020603050405020304" pitchFamily="18" charset="0"/>
                <a:cs typeface="Times New Roman" panose="02020603050405020304" pitchFamily="18" charset="0"/>
              </a:rPr>
              <a:t>-igname, banane</a:t>
            </a:r>
          </a:p>
          <a:p>
            <a:pPr eaLnBrk="0" fontAlgn="base" hangingPunct="0">
              <a:lnSpc>
                <a:spcPct val="107000"/>
              </a:lnSpc>
              <a:spcBef>
                <a:spcPct val="0"/>
              </a:spcBef>
              <a:spcAft>
                <a:spcPts val="800"/>
              </a:spcAft>
            </a:pPr>
            <a:r>
              <a:rPr lang="fr-FR" altLang="fr-FR" sz="1400" dirty="0">
                <a:solidFill>
                  <a:prstClr val="black"/>
                </a:solidFill>
                <a:latin typeface="Times New Roman" panose="02020603050405020304" pitchFamily="18" charset="0"/>
                <a:cs typeface="Times New Roman" panose="02020603050405020304" pitchFamily="18" charset="0"/>
              </a:rPr>
              <a:t>- Gros camion, camion, </a:t>
            </a:r>
            <a:r>
              <a:rPr lang="fr-FR" altLang="fr-FR" sz="1400" dirty="0" err="1">
                <a:solidFill>
                  <a:prstClr val="black"/>
                </a:solidFill>
                <a:latin typeface="Times New Roman" panose="02020603050405020304" pitchFamily="18" charset="0"/>
                <a:cs typeface="Times New Roman" panose="02020603050405020304" pitchFamily="18" charset="0"/>
              </a:rPr>
              <a:t>pick</a:t>
            </a:r>
            <a:r>
              <a:rPr lang="fr-FR" altLang="fr-FR" sz="1400" dirty="0">
                <a:solidFill>
                  <a:prstClr val="black"/>
                </a:solidFill>
                <a:latin typeface="Times New Roman" panose="02020603050405020304" pitchFamily="18" charset="0"/>
                <a:cs typeface="Times New Roman" panose="02020603050405020304" pitchFamily="18" charset="0"/>
              </a:rPr>
              <a:t> up, voiture de transport</a:t>
            </a:r>
          </a:p>
          <a:p>
            <a:pPr eaLnBrk="0" fontAlgn="base" hangingPunct="0">
              <a:lnSpc>
                <a:spcPct val="107000"/>
              </a:lnSpc>
              <a:spcBef>
                <a:spcPct val="0"/>
              </a:spcBef>
              <a:spcAft>
                <a:spcPts val="800"/>
              </a:spcAft>
            </a:pPr>
            <a:r>
              <a:rPr lang="fr-FR" altLang="fr-FR" sz="1400" dirty="0">
                <a:solidFill>
                  <a:prstClr val="black"/>
                </a:solidFill>
                <a:latin typeface="Times New Roman" panose="02020603050405020304" pitchFamily="18" charset="0"/>
                <a:cs typeface="Times New Roman" panose="02020603050405020304" pitchFamily="18" charset="0"/>
              </a:rPr>
              <a:t> </a:t>
            </a:r>
          </a:p>
          <a:p>
            <a:pPr eaLnBrk="0" fontAlgn="base" hangingPunct="0">
              <a:lnSpc>
                <a:spcPct val="107000"/>
              </a:lnSpc>
              <a:spcBef>
                <a:spcPct val="0"/>
              </a:spcBef>
              <a:spcAft>
                <a:spcPts val="800"/>
              </a:spcAft>
            </a:pPr>
            <a:r>
              <a:rPr lang="fr-FR" altLang="fr-FR" sz="1400" dirty="0">
                <a:solidFill>
                  <a:prstClr val="black"/>
                </a:solidFill>
                <a:latin typeface="Times New Roman" panose="02020603050405020304" pitchFamily="18" charset="0"/>
                <a:cs typeface="Times New Roman" panose="02020603050405020304" pitchFamily="18" charset="0"/>
              </a:rPr>
              <a:t> </a:t>
            </a:r>
          </a:p>
        </p:txBody>
      </p:sp>
      <p:sp>
        <p:nvSpPr>
          <p:cNvPr id="10" name="Text Box 1605">
            <a:extLst>
              <a:ext uri="{FF2B5EF4-FFF2-40B4-BE49-F238E27FC236}">
                <a16:creationId xmlns:a16="http://schemas.microsoft.com/office/drawing/2014/main" id="{0E0ED82C-A4A7-3303-14D5-79E318456E34}"/>
              </a:ext>
            </a:extLst>
          </p:cNvPr>
          <p:cNvSpPr txBox="1">
            <a:spLocks noChangeArrowheads="1"/>
          </p:cNvSpPr>
          <p:nvPr/>
        </p:nvSpPr>
        <p:spPr bwMode="auto">
          <a:xfrm>
            <a:off x="6875892" y="4570618"/>
            <a:ext cx="3311366" cy="1392427"/>
          </a:xfrm>
          <a:prstGeom prst="rect">
            <a:avLst/>
          </a:prstGeom>
          <a:solidFill>
            <a:srgbClr val="FFFFFF"/>
          </a:solidFill>
          <a:ln w="6350">
            <a:solidFill>
              <a:srgbClr val="0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lnSpc>
                <a:spcPct val="107000"/>
              </a:lnSpc>
              <a:spcBef>
                <a:spcPct val="0"/>
              </a:spcBef>
              <a:spcAft>
                <a:spcPts val="800"/>
              </a:spcAft>
            </a:pPr>
            <a:r>
              <a:rPr lang="fr-FR" altLang="fr-FR" sz="1400" dirty="0">
                <a:solidFill>
                  <a:prstClr val="black"/>
                </a:solidFill>
                <a:latin typeface="Times New Roman" panose="02020603050405020304" pitchFamily="18" charset="0"/>
                <a:cs typeface="Times New Roman" panose="02020603050405020304" pitchFamily="18" charset="0"/>
              </a:rPr>
              <a:t>Zone d’approvisionnement et de redistribution sous régional (plus de 500 km)</a:t>
            </a:r>
          </a:p>
          <a:p>
            <a:pPr eaLnBrk="0" fontAlgn="base" hangingPunct="0">
              <a:lnSpc>
                <a:spcPct val="107000"/>
              </a:lnSpc>
              <a:spcBef>
                <a:spcPct val="0"/>
              </a:spcBef>
              <a:spcAft>
                <a:spcPts val="800"/>
              </a:spcAft>
            </a:pPr>
            <a:r>
              <a:rPr lang="fr-FR" altLang="fr-FR" sz="1400" dirty="0">
                <a:solidFill>
                  <a:prstClr val="black"/>
                </a:solidFill>
                <a:latin typeface="Times New Roman" panose="02020603050405020304" pitchFamily="18" charset="0"/>
                <a:cs typeface="Times New Roman" panose="02020603050405020304" pitchFamily="18" charset="0"/>
              </a:rPr>
              <a:t>-Mil, oignons, céréales</a:t>
            </a:r>
          </a:p>
          <a:p>
            <a:pPr eaLnBrk="0" fontAlgn="base" hangingPunct="0">
              <a:lnSpc>
                <a:spcPct val="107000"/>
              </a:lnSpc>
              <a:spcBef>
                <a:spcPct val="0"/>
              </a:spcBef>
              <a:spcAft>
                <a:spcPts val="800"/>
              </a:spcAft>
            </a:pPr>
            <a:r>
              <a:rPr lang="fr-FR" altLang="fr-FR" sz="1400" dirty="0">
                <a:solidFill>
                  <a:prstClr val="black"/>
                </a:solidFill>
                <a:latin typeface="Times New Roman" panose="02020603050405020304" pitchFamily="18" charset="0"/>
                <a:cs typeface="Times New Roman" panose="02020603050405020304" pitchFamily="18" charset="0"/>
              </a:rPr>
              <a:t>-Gros camion, camion</a:t>
            </a:r>
          </a:p>
        </p:txBody>
      </p:sp>
      <p:cxnSp>
        <p:nvCxnSpPr>
          <p:cNvPr id="11" name="Straight Arrow Connector 4">
            <a:extLst>
              <a:ext uri="{FF2B5EF4-FFF2-40B4-BE49-F238E27FC236}">
                <a16:creationId xmlns:a16="http://schemas.microsoft.com/office/drawing/2014/main" id="{C325A608-2FF3-25B5-D7CE-DDFBF18F3351}"/>
              </a:ext>
            </a:extLst>
          </p:cNvPr>
          <p:cNvCxnSpPr>
            <a:cxnSpLocks noChangeShapeType="1"/>
          </p:cNvCxnSpPr>
          <p:nvPr/>
        </p:nvCxnSpPr>
        <p:spPr bwMode="auto">
          <a:xfrm flipH="1">
            <a:off x="4446874" y="1546282"/>
            <a:ext cx="2413837" cy="2185343"/>
          </a:xfrm>
          <a:prstGeom prst="straightConnector1">
            <a:avLst/>
          </a:prstGeom>
          <a:noFill/>
          <a:ln w="57150" algn="ctr">
            <a:solidFill>
              <a:srgbClr val="5B9BD5"/>
            </a:solidFill>
            <a:miter lim="800000"/>
            <a:headEnd/>
            <a:tailEnd type="triangle" w="med" len="med"/>
          </a:ln>
          <a:extLst>
            <a:ext uri="{909E8E84-426E-40DD-AFC4-6F175D3DCCD1}">
              <a14:hiddenFill xmlns:a14="http://schemas.microsoft.com/office/drawing/2010/main">
                <a:noFill/>
              </a14:hiddenFill>
            </a:ext>
          </a:extLst>
        </p:spPr>
      </p:cxnSp>
      <p:cxnSp>
        <p:nvCxnSpPr>
          <p:cNvPr id="12" name="Straight Arrow Connector 5">
            <a:extLst>
              <a:ext uri="{FF2B5EF4-FFF2-40B4-BE49-F238E27FC236}">
                <a16:creationId xmlns:a16="http://schemas.microsoft.com/office/drawing/2014/main" id="{C461862A-4F4E-61B2-86E2-03FED5175084}"/>
              </a:ext>
            </a:extLst>
          </p:cNvPr>
          <p:cNvCxnSpPr>
            <a:cxnSpLocks noChangeShapeType="1"/>
          </p:cNvCxnSpPr>
          <p:nvPr/>
        </p:nvCxnSpPr>
        <p:spPr bwMode="auto">
          <a:xfrm flipH="1">
            <a:off x="5003874" y="3414878"/>
            <a:ext cx="1867004" cy="934918"/>
          </a:xfrm>
          <a:prstGeom prst="straightConnector1">
            <a:avLst/>
          </a:prstGeom>
          <a:noFill/>
          <a:ln w="57150" algn="ctr">
            <a:solidFill>
              <a:srgbClr val="5B9BD5"/>
            </a:solidFill>
            <a:miter lim="800000"/>
            <a:headEnd/>
            <a:tailEnd type="triangle" w="med" len="med"/>
          </a:ln>
          <a:extLst>
            <a:ext uri="{909E8E84-426E-40DD-AFC4-6F175D3DCCD1}">
              <a14:hiddenFill xmlns:a14="http://schemas.microsoft.com/office/drawing/2010/main">
                <a:noFill/>
              </a14:hiddenFill>
            </a:ext>
          </a:extLst>
        </p:spPr>
      </p:cxnSp>
      <p:cxnSp>
        <p:nvCxnSpPr>
          <p:cNvPr id="13" name="Straight Arrow Connector 10">
            <a:extLst>
              <a:ext uri="{FF2B5EF4-FFF2-40B4-BE49-F238E27FC236}">
                <a16:creationId xmlns:a16="http://schemas.microsoft.com/office/drawing/2014/main" id="{6BCD6B1B-C8CB-6DDE-B9DC-D6C9091E5DBB}"/>
              </a:ext>
            </a:extLst>
          </p:cNvPr>
          <p:cNvCxnSpPr>
            <a:cxnSpLocks noChangeShapeType="1"/>
          </p:cNvCxnSpPr>
          <p:nvPr/>
        </p:nvCxnSpPr>
        <p:spPr bwMode="auto">
          <a:xfrm>
            <a:off x="4078600" y="2338660"/>
            <a:ext cx="118920" cy="1583886"/>
          </a:xfrm>
          <a:prstGeom prst="straightConnector1">
            <a:avLst/>
          </a:prstGeom>
          <a:noFill/>
          <a:ln w="57150" algn="ctr">
            <a:solidFill>
              <a:srgbClr val="5B9BD5"/>
            </a:solidFill>
            <a:miter lim="800000"/>
            <a:headEnd/>
            <a:tailEnd type="triangle" w="med" len="med"/>
          </a:ln>
          <a:extLst>
            <a:ext uri="{909E8E84-426E-40DD-AFC4-6F175D3DCCD1}">
              <a14:hiddenFill xmlns:a14="http://schemas.microsoft.com/office/drawing/2010/main">
                <a:noFill/>
              </a14:hiddenFill>
            </a:ext>
          </a:extLst>
        </p:spPr>
      </p:cxnSp>
      <p:sp>
        <p:nvSpPr>
          <p:cNvPr id="14" name="Text Box 1608">
            <a:extLst>
              <a:ext uri="{FF2B5EF4-FFF2-40B4-BE49-F238E27FC236}">
                <a16:creationId xmlns:a16="http://schemas.microsoft.com/office/drawing/2014/main" id="{EBD30160-1F88-ECAF-D22C-D1E592844320}"/>
              </a:ext>
            </a:extLst>
          </p:cNvPr>
          <p:cNvSpPr txBox="1">
            <a:spLocks noChangeArrowheads="1"/>
          </p:cNvSpPr>
          <p:nvPr/>
        </p:nvSpPr>
        <p:spPr bwMode="auto">
          <a:xfrm>
            <a:off x="3085373" y="1906322"/>
            <a:ext cx="1736116" cy="374215"/>
          </a:xfrm>
          <a:prstGeom prst="rect">
            <a:avLst/>
          </a:prstGeom>
          <a:solidFill>
            <a:srgbClr val="FFFFFF"/>
          </a:solidFill>
          <a:ln w="6350">
            <a:solidFill>
              <a:srgbClr val="0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lnSpc>
                <a:spcPct val="107000"/>
              </a:lnSpc>
              <a:spcBef>
                <a:spcPct val="0"/>
              </a:spcBef>
              <a:spcAft>
                <a:spcPts val="800"/>
              </a:spcAft>
            </a:pPr>
            <a:r>
              <a:rPr lang="fr-FR" altLang="fr-FR" sz="1400">
                <a:solidFill>
                  <a:prstClr val="black"/>
                </a:solidFill>
                <a:latin typeface="Times New Roman" panose="02020603050405020304" pitchFamily="18" charset="0"/>
                <a:cs typeface="Times New Roman" panose="02020603050405020304" pitchFamily="18" charset="0"/>
              </a:rPr>
              <a:t>Marché de Gros</a:t>
            </a:r>
          </a:p>
        </p:txBody>
      </p:sp>
      <p:sp>
        <p:nvSpPr>
          <p:cNvPr id="15" name="Rectangle 14">
            <a:extLst>
              <a:ext uri="{FF2B5EF4-FFF2-40B4-BE49-F238E27FC236}">
                <a16:creationId xmlns:a16="http://schemas.microsoft.com/office/drawing/2014/main" id="{095E7721-24A3-C189-14EA-66CD788255C2}"/>
              </a:ext>
            </a:extLst>
          </p:cNvPr>
          <p:cNvSpPr/>
          <p:nvPr/>
        </p:nvSpPr>
        <p:spPr>
          <a:xfrm>
            <a:off x="2396094" y="6237835"/>
            <a:ext cx="3611053" cy="276999"/>
          </a:xfrm>
          <a:prstGeom prst="rect">
            <a:avLst/>
          </a:prstGeom>
        </p:spPr>
        <p:txBody>
          <a:bodyPr wrap="none">
            <a:spAutoFit/>
          </a:bodyPr>
          <a:lstStyle/>
          <a:p>
            <a:pPr algn="ctr" eaLnBrk="0" fontAlgn="base" hangingPunct="0">
              <a:spcBef>
                <a:spcPct val="0"/>
              </a:spcBef>
              <a:spcAft>
                <a:spcPct val="0"/>
              </a:spcAft>
            </a:pPr>
            <a:r>
              <a:rPr lang="fr-FR" altLang="zh-TW" sz="1200" b="1" u="sng" dirty="0">
                <a:solidFill>
                  <a:srgbClr val="000000"/>
                </a:solidFill>
                <a:latin typeface="Times New Roman" panose="02020603050405020304" pitchFamily="18" charset="0"/>
                <a:cs typeface="Arial" panose="020B0604020202020204" pitchFamily="34" charset="0"/>
              </a:rPr>
              <a:t>Figure 4</a:t>
            </a:r>
            <a:r>
              <a:rPr lang="fr-FR" altLang="zh-TW" sz="1200" dirty="0">
                <a:solidFill>
                  <a:srgbClr val="000000"/>
                </a:solidFill>
                <a:latin typeface="Times New Roman" panose="02020603050405020304" pitchFamily="18" charset="0"/>
                <a:cs typeface="Times New Roman" panose="02020603050405020304" pitchFamily="18" charset="0"/>
              </a:rPr>
              <a:t>:</a:t>
            </a:r>
            <a:r>
              <a:rPr lang="fr-FR" altLang="zh-TW" sz="1200" b="1" dirty="0">
                <a:solidFill>
                  <a:srgbClr val="000000"/>
                </a:solidFill>
                <a:latin typeface="Times New Roman" panose="02020603050405020304" pitchFamily="18" charset="0"/>
                <a:cs typeface="Times New Roman" panose="02020603050405020304" pitchFamily="18" charset="0"/>
              </a:rPr>
              <a:t> </a:t>
            </a:r>
            <a:r>
              <a:rPr lang="fr-FR" altLang="zh-TW" sz="1200" dirty="0">
                <a:solidFill>
                  <a:srgbClr val="000000"/>
                </a:solidFill>
                <a:latin typeface="Times New Roman" panose="02020603050405020304" pitchFamily="18" charset="0"/>
                <a:cs typeface="Times New Roman" panose="02020603050405020304" pitchFamily="18" charset="0"/>
              </a:rPr>
              <a:t>Mod</a:t>
            </a:r>
            <a:r>
              <a:rPr lang="fr-FR" altLang="zh-TW" sz="1200" dirty="0">
                <a:solidFill>
                  <a:srgbClr val="000000"/>
                </a:solidFill>
                <a:latin typeface="Arial" panose="020B0604020202020204" pitchFamily="34" charset="0"/>
                <a:cs typeface="Times New Roman" panose="02020603050405020304" pitchFamily="18" charset="0"/>
              </a:rPr>
              <a:t>è</a:t>
            </a:r>
            <a:r>
              <a:rPr lang="fr-FR" altLang="zh-TW" sz="1200" dirty="0">
                <a:solidFill>
                  <a:srgbClr val="000000"/>
                </a:solidFill>
                <a:latin typeface="Times New Roman" panose="02020603050405020304" pitchFamily="18" charset="0"/>
                <a:cs typeface="Times New Roman" panose="02020603050405020304" pitchFamily="18" charset="0"/>
              </a:rPr>
              <a:t>le de Von Th</a:t>
            </a:r>
            <a:r>
              <a:rPr lang="fr-FR" altLang="zh-TW" sz="1200" dirty="0">
                <a:solidFill>
                  <a:srgbClr val="000000"/>
                </a:solidFill>
                <a:latin typeface="Arial" panose="020B0604020202020204" pitchFamily="34" charset="0"/>
                <a:cs typeface="Times New Roman" panose="02020603050405020304" pitchFamily="18" charset="0"/>
              </a:rPr>
              <a:t>ü</a:t>
            </a:r>
            <a:r>
              <a:rPr lang="fr-FR" altLang="zh-TW" sz="1200" dirty="0">
                <a:solidFill>
                  <a:srgbClr val="000000"/>
                </a:solidFill>
                <a:latin typeface="Times New Roman" panose="02020603050405020304" pitchFamily="18" charset="0"/>
                <a:cs typeface="Times New Roman" panose="02020603050405020304" pitchFamily="18" charset="0"/>
              </a:rPr>
              <a:t>nen adapt</a:t>
            </a:r>
            <a:r>
              <a:rPr lang="fr-FR" altLang="zh-TW" sz="1200" dirty="0">
                <a:solidFill>
                  <a:srgbClr val="000000"/>
                </a:solidFill>
                <a:latin typeface="Arial" panose="020B0604020202020204" pitchFamily="34" charset="0"/>
                <a:cs typeface="Times New Roman" panose="02020603050405020304" pitchFamily="18" charset="0"/>
              </a:rPr>
              <a:t>é</a:t>
            </a:r>
            <a:r>
              <a:rPr lang="fr-FR" altLang="zh-TW" sz="1200" dirty="0">
                <a:solidFill>
                  <a:srgbClr val="000000"/>
                </a:solidFill>
                <a:latin typeface="Times New Roman" panose="02020603050405020304" pitchFamily="18" charset="0"/>
                <a:cs typeface="Times New Roman" panose="02020603050405020304" pitchFamily="18" charset="0"/>
              </a:rPr>
              <a:t> </a:t>
            </a:r>
            <a:r>
              <a:rPr lang="fr-FR" altLang="zh-TW" sz="1200" dirty="0">
                <a:solidFill>
                  <a:srgbClr val="000000"/>
                </a:solidFill>
                <a:latin typeface="Arial" panose="020B0604020202020204" pitchFamily="34" charset="0"/>
                <a:cs typeface="Times New Roman" panose="02020603050405020304" pitchFamily="18" charset="0"/>
              </a:rPr>
              <a:t>à</a:t>
            </a:r>
            <a:r>
              <a:rPr lang="fr-FR" altLang="zh-TW" sz="1200" dirty="0">
                <a:solidFill>
                  <a:srgbClr val="000000"/>
                </a:solidFill>
                <a:latin typeface="Times New Roman" panose="02020603050405020304" pitchFamily="18" charset="0"/>
                <a:cs typeface="Times New Roman" panose="02020603050405020304" pitchFamily="18" charset="0"/>
              </a:rPr>
              <a:t> notre </a:t>
            </a:r>
            <a:r>
              <a:rPr lang="fr-FR" altLang="zh-TW" sz="1200" dirty="0">
                <a:solidFill>
                  <a:srgbClr val="000000"/>
                </a:solidFill>
                <a:latin typeface="Arial" panose="020B0604020202020204" pitchFamily="34" charset="0"/>
                <a:cs typeface="Times New Roman" panose="02020603050405020304" pitchFamily="18" charset="0"/>
              </a:rPr>
              <a:t>é</a:t>
            </a:r>
            <a:r>
              <a:rPr lang="fr-FR" altLang="zh-TW" sz="1200" dirty="0">
                <a:solidFill>
                  <a:srgbClr val="000000"/>
                </a:solidFill>
                <a:latin typeface="Times New Roman" panose="02020603050405020304" pitchFamily="18" charset="0"/>
                <a:cs typeface="Times New Roman" panose="02020603050405020304" pitchFamily="18" charset="0"/>
              </a:rPr>
              <a:t>tude</a:t>
            </a:r>
            <a:endParaRPr lang="fr-FR" altLang="zh-TW" dirty="0">
              <a:solidFill>
                <a:prstClr val="black"/>
              </a:solidFill>
              <a:latin typeface="Arial" panose="020B0604020202020204" pitchFamily="34" charset="0"/>
              <a:ea typeface="微軟正黑體" panose="020B0604030504040204" pitchFamily="34" charset="-120"/>
              <a:cs typeface="Arial" panose="020B0604020202020204" pitchFamily="34" charset="0"/>
            </a:endParaRPr>
          </a:p>
        </p:txBody>
      </p:sp>
      <p:sp>
        <p:nvSpPr>
          <p:cNvPr id="16" name="Rectangle 15">
            <a:extLst>
              <a:ext uri="{FF2B5EF4-FFF2-40B4-BE49-F238E27FC236}">
                <a16:creationId xmlns:a16="http://schemas.microsoft.com/office/drawing/2014/main" id="{F5AB8C1B-2533-0E03-479F-95201BDAF0A2}"/>
              </a:ext>
            </a:extLst>
          </p:cNvPr>
          <p:cNvSpPr/>
          <p:nvPr/>
        </p:nvSpPr>
        <p:spPr>
          <a:xfrm>
            <a:off x="2410395" y="754194"/>
            <a:ext cx="3961010" cy="769441"/>
          </a:xfrm>
          <a:prstGeom prst="rect">
            <a:avLst/>
          </a:prstGeom>
        </p:spPr>
        <p:txBody>
          <a:bodyPr wrap="square">
            <a:spAutoFit/>
          </a:bodyPr>
          <a:lstStyle/>
          <a:p>
            <a:r>
              <a:rPr lang="fr-FR" sz="2200" b="1" dirty="0">
                <a:solidFill>
                  <a:prstClr val="black"/>
                </a:solidFill>
                <a:latin typeface="Gill Sans MT"/>
              </a:rPr>
              <a:t>Application de la théorie de Von Thünen </a:t>
            </a:r>
            <a:endParaRPr lang="fr-FR" dirty="0"/>
          </a:p>
        </p:txBody>
      </p:sp>
    </p:spTree>
    <p:extLst>
      <p:ext uri="{BB962C8B-B14F-4D97-AF65-F5344CB8AC3E}">
        <p14:creationId xmlns:p14="http://schemas.microsoft.com/office/powerpoint/2010/main" val="372968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0" grpId="0" animBg="1"/>
      <p:bldP spid="14"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empirique de la distance</a:t>
            </a:r>
            <a:endParaRPr lang="fr-FR" sz="1800" b="0" strike="noStrike" spc="-1" dirty="0">
              <a:solidFill>
                <a:srgbClr val="000000"/>
              </a:solidFill>
              <a:latin typeface="Calibri"/>
            </a:endParaRPr>
          </a:p>
        </p:txBody>
      </p:sp>
      <p:sp>
        <p:nvSpPr>
          <p:cNvPr id="2" name="Title 9">
            <a:extLst>
              <a:ext uri="{FF2B5EF4-FFF2-40B4-BE49-F238E27FC236}">
                <a16:creationId xmlns:a16="http://schemas.microsoft.com/office/drawing/2014/main" id="{120FC7EA-175C-D520-6145-ED249D0888A1}"/>
              </a:ext>
            </a:extLst>
          </p:cNvPr>
          <p:cNvSpPr txBox="1">
            <a:spLocks/>
          </p:cNvSpPr>
          <p:nvPr/>
        </p:nvSpPr>
        <p:spPr>
          <a:xfrm>
            <a:off x="1819881" y="736929"/>
            <a:ext cx="8726289" cy="45616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Aft>
                <a:spcPct val="0"/>
              </a:spcAft>
              <a:defRPr/>
            </a:pPr>
            <a:r>
              <a:rPr lang="fr-FR" sz="1800" b="1" dirty="0">
                <a:solidFill>
                  <a:srgbClr val="572314"/>
                </a:solidFill>
                <a:effectLst>
                  <a:outerShdw blurRad="50000" dist="30000" dir="5400000" algn="tl" rotWithShape="0">
                    <a:srgbClr val="000000">
                      <a:alpha val="30000"/>
                    </a:srgbClr>
                  </a:outerShdw>
                </a:effectLst>
                <a:latin typeface="Comic Sans MS" panose="030F0702030302020204" pitchFamily="66" charset="0"/>
                <a:ea typeface="+mn-ea"/>
                <a:cs typeface="+mn-cs"/>
              </a:rPr>
              <a:t>Les chaînes de transport des principaux produits vivriers au marché de gros de Bouaké: L’igname</a:t>
            </a:r>
            <a:endParaRPr lang="fr-FR" sz="1800" dirty="0"/>
          </a:p>
        </p:txBody>
      </p:sp>
      <p:sp>
        <p:nvSpPr>
          <p:cNvPr id="3" name="Picture Placeholder 6">
            <a:extLst>
              <a:ext uri="{FF2B5EF4-FFF2-40B4-BE49-F238E27FC236}">
                <a16:creationId xmlns:a16="http://schemas.microsoft.com/office/drawing/2014/main" id="{ED0467B1-1A61-8B86-3DB5-1C7A0822A21F}"/>
              </a:ext>
            </a:extLst>
          </p:cNvPr>
          <p:cNvSpPr txBox="1">
            <a:spLocks/>
          </p:cNvSpPr>
          <p:nvPr/>
        </p:nvSpPr>
        <p:spPr>
          <a:xfrm>
            <a:off x="5369885" y="1541901"/>
            <a:ext cx="4629150" cy="4873625"/>
          </a:xfrm>
          <a:prstGeom prst="rect">
            <a:avLst/>
          </a:prstGeom>
        </p:spPr>
      </p:sp>
      <p:sp>
        <p:nvSpPr>
          <p:cNvPr id="4" name="Freeform 5">
            <a:extLst>
              <a:ext uri="{FF2B5EF4-FFF2-40B4-BE49-F238E27FC236}">
                <a16:creationId xmlns:a16="http://schemas.microsoft.com/office/drawing/2014/main" id="{B1110268-7690-92A3-CE61-A936256BAA73}"/>
              </a:ext>
            </a:extLst>
          </p:cNvPr>
          <p:cNvSpPr/>
          <p:nvPr/>
        </p:nvSpPr>
        <p:spPr>
          <a:xfrm>
            <a:off x="6818321" y="4653765"/>
            <a:ext cx="2149560" cy="1392428"/>
          </a:xfrm>
          <a:custGeom>
            <a:avLst/>
            <a:gdLst>
              <a:gd name="connsiteX0" fmla="*/ 0 w 2149560"/>
              <a:gd name="connsiteY0" fmla="*/ 139243 h 1392428"/>
              <a:gd name="connsiteX1" fmla="*/ 139243 w 2149560"/>
              <a:gd name="connsiteY1" fmla="*/ 0 h 1392428"/>
              <a:gd name="connsiteX2" fmla="*/ 2010317 w 2149560"/>
              <a:gd name="connsiteY2" fmla="*/ 0 h 1392428"/>
              <a:gd name="connsiteX3" fmla="*/ 2149560 w 2149560"/>
              <a:gd name="connsiteY3" fmla="*/ 139243 h 1392428"/>
              <a:gd name="connsiteX4" fmla="*/ 2149560 w 2149560"/>
              <a:gd name="connsiteY4" fmla="*/ 1253185 h 1392428"/>
              <a:gd name="connsiteX5" fmla="*/ 2010317 w 2149560"/>
              <a:gd name="connsiteY5" fmla="*/ 1392428 h 1392428"/>
              <a:gd name="connsiteX6" fmla="*/ 139243 w 2149560"/>
              <a:gd name="connsiteY6" fmla="*/ 1392428 h 1392428"/>
              <a:gd name="connsiteX7" fmla="*/ 0 w 2149560"/>
              <a:gd name="connsiteY7" fmla="*/ 1253185 h 1392428"/>
              <a:gd name="connsiteX8" fmla="*/ 0 w 2149560"/>
              <a:gd name="connsiteY8" fmla="*/ 139243 h 139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560" h="1392428">
                <a:moveTo>
                  <a:pt x="0" y="139243"/>
                </a:moveTo>
                <a:cubicBezTo>
                  <a:pt x="0" y="62341"/>
                  <a:pt x="62341" y="0"/>
                  <a:pt x="139243" y="0"/>
                </a:cubicBezTo>
                <a:lnTo>
                  <a:pt x="2010317" y="0"/>
                </a:lnTo>
                <a:cubicBezTo>
                  <a:pt x="2087219" y="0"/>
                  <a:pt x="2149560" y="62341"/>
                  <a:pt x="2149560" y="139243"/>
                </a:cubicBezTo>
                <a:lnTo>
                  <a:pt x="2149560" y="1253185"/>
                </a:lnTo>
                <a:cubicBezTo>
                  <a:pt x="2149560" y="1330087"/>
                  <a:pt x="2087219" y="1392428"/>
                  <a:pt x="2010317" y="1392428"/>
                </a:cubicBezTo>
                <a:lnTo>
                  <a:pt x="139243" y="1392428"/>
                </a:lnTo>
                <a:cubicBezTo>
                  <a:pt x="62341" y="1392428"/>
                  <a:pt x="0" y="1330087"/>
                  <a:pt x="0" y="1253185"/>
                </a:cubicBezTo>
                <a:lnTo>
                  <a:pt x="0" y="13924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51656" tIns="454894" rIns="106786" bIns="106787" numCol="1" spcCol="1270" anchor="t" anchorCtr="0">
            <a:noAutofit/>
          </a:bodyPr>
          <a:lstStyle/>
          <a:p>
            <a:pPr marL="228600" lvl="1" indent="-228600" algn="l" defTabSz="889000">
              <a:lnSpc>
                <a:spcPct val="90000"/>
              </a:lnSpc>
              <a:spcBef>
                <a:spcPct val="0"/>
              </a:spcBef>
              <a:spcAft>
                <a:spcPct val="15000"/>
              </a:spcAft>
              <a:buChar char="••"/>
            </a:pPr>
            <a:r>
              <a:rPr lang="fr-FR" sz="2000" kern="1200" dirty="0"/>
              <a:t>Gros camion, camion</a:t>
            </a:r>
          </a:p>
        </p:txBody>
      </p:sp>
      <p:sp>
        <p:nvSpPr>
          <p:cNvPr id="5" name="Freeform 6">
            <a:extLst>
              <a:ext uri="{FF2B5EF4-FFF2-40B4-BE49-F238E27FC236}">
                <a16:creationId xmlns:a16="http://schemas.microsoft.com/office/drawing/2014/main" id="{384FC920-5667-ADBF-DE65-6333A5441838}"/>
              </a:ext>
            </a:extLst>
          </p:cNvPr>
          <p:cNvSpPr/>
          <p:nvPr/>
        </p:nvSpPr>
        <p:spPr>
          <a:xfrm>
            <a:off x="3311143" y="4653765"/>
            <a:ext cx="2149560" cy="1392428"/>
          </a:xfrm>
          <a:custGeom>
            <a:avLst/>
            <a:gdLst>
              <a:gd name="connsiteX0" fmla="*/ 0 w 2149560"/>
              <a:gd name="connsiteY0" fmla="*/ 139243 h 1392428"/>
              <a:gd name="connsiteX1" fmla="*/ 139243 w 2149560"/>
              <a:gd name="connsiteY1" fmla="*/ 0 h 1392428"/>
              <a:gd name="connsiteX2" fmla="*/ 2010317 w 2149560"/>
              <a:gd name="connsiteY2" fmla="*/ 0 h 1392428"/>
              <a:gd name="connsiteX3" fmla="*/ 2149560 w 2149560"/>
              <a:gd name="connsiteY3" fmla="*/ 139243 h 1392428"/>
              <a:gd name="connsiteX4" fmla="*/ 2149560 w 2149560"/>
              <a:gd name="connsiteY4" fmla="*/ 1253185 h 1392428"/>
              <a:gd name="connsiteX5" fmla="*/ 2010317 w 2149560"/>
              <a:gd name="connsiteY5" fmla="*/ 1392428 h 1392428"/>
              <a:gd name="connsiteX6" fmla="*/ 139243 w 2149560"/>
              <a:gd name="connsiteY6" fmla="*/ 1392428 h 1392428"/>
              <a:gd name="connsiteX7" fmla="*/ 0 w 2149560"/>
              <a:gd name="connsiteY7" fmla="*/ 1253185 h 1392428"/>
              <a:gd name="connsiteX8" fmla="*/ 0 w 2149560"/>
              <a:gd name="connsiteY8" fmla="*/ 139243 h 139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560" h="1392428">
                <a:moveTo>
                  <a:pt x="0" y="139243"/>
                </a:moveTo>
                <a:cubicBezTo>
                  <a:pt x="0" y="62341"/>
                  <a:pt x="62341" y="0"/>
                  <a:pt x="139243" y="0"/>
                </a:cubicBezTo>
                <a:lnTo>
                  <a:pt x="2010317" y="0"/>
                </a:lnTo>
                <a:cubicBezTo>
                  <a:pt x="2087219" y="0"/>
                  <a:pt x="2149560" y="62341"/>
                  <a:pt x="2149560" y="139243"/>
                </a:cubicBezTo>
                <a:lnTo>
                  <a:pt x="2149560" y="1253185"/>
                </a:lnTo>
                <a:cubicBezTo>
                  <a:pt x="2149560" y="1330087"/>
                  <a:pt x="2087219" y="1392428"/>
                  <a:pt x="2010317" y="1392428"/>
                </a:cubicBezTo>
                <a:lnTo>
                  <a:pt x="139243" y="1392428"/>
                </a:lnTo>
                <a:cubicBezTo>
                  <a:pt x="62341" y="1392428"/>
                  <a:pt x="0" y="1330087"/>
                  <a:pt x="0" y="1253185"/>
                </a:cubicBezTo>
                <a:lnTo>
                  <a:pt x="0" y="13924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6307" tIns="424414" rIns="721175" bIns="76307" numCol="1" spcCol="1270" anchor="t" anchorCtr="0">
            <a:noAutofit/>
          </a:bodyPr>
          <a:lstStyle/>
          <a:p>
            <a:pPr marL="114300" lvl="1" indent="-114300" algn="l" defTabSz="533400">
              <a:lnSpc>
                <a:spcPct val="90000"/>
              </a:lnSpc>
              <a:spcBef>
                <a:spcPct val="0"/>
              </a:spcBef>
              <a:spcAft>
                <a:spcPct val="15000"/>
              </a:spcAft>
              <a:buChar char="••"/>
            </a:pPr>
            <a:r>
              <a:rPr lang="fr-FR" sz="1200" kern="1200" dirty="0"/>
              <a:t>Gros camion, Camion, Transport de personnes, Tricycle, Mototaxi, Taxi urbain, TNM</a:t>
            </a:r>
          </a:p>
        </p:txBody>
      </p:sp>
      <p:sp>
        <p:nvSpPr>
          <p:cNvPr id="6" name="Freeform 7">
            <a:extLst>
              <a:ext uri="{FF2B5EF4-FFF2-40B4-BE49-F238E27FC236}">
                <a16:creationId xmlns:a16="http://schemas.microsoft.com/office/drawing/2014/main" id="{C4A8BD7B-91E5-268F-37C4-04D22FEA24A6}"/>
              </a:ext>
            </a:extLst>
          </p:cNvPr>
          <p:cNvSpPr/>
          <p:nvPr/>
        </p:nvSpPr>
        <p:spPr>
          <a:xfrm>
            <a:off x="6818321" y="1694856"/>
            <a:ext cx="2149560" cy="1392428"/>
          </a:xfrm>
          <a:custGeom>
            <a:avLst/>
            <a:gdLst>
              <a:gd name="connsiteX0" fmla="*/ 0 w 2149560"/>
              <a:gd name="connsiteY0" fmla="*/ 139243 h 1392428"/>
              <a:gd name="connsiteX1" fmla="*/ 139243 w 2149560"/>
              <a:gd name="connsiteY1" fmla="*/ 0 h 1392428"/>
              <a:gd name="connsiteX2" fmla="*/ 2010317 w 2149560"/>
              <a:gd name="connsiteY2" fmla="*/ 0 h 1392428"/>
              <a:gd name="connsiteX3" fmla="*/ 2149560 w 2149560"/>
              <a:gd name="connsiteY3" fmla="*/ 139243 h 1392428"/>
              <a:gd name="connsiteX4" fmla="*/ 2149560 w 2149560"/>
              <a:gd name="connsiteY4" fmla="*/ 1253185 h 1392428"/>
              <a:gd name="connsiteX5" fmla="*/ 2010317 w 2149560"/>
              <a:gd name="connsiteY5" fmla="*/ 1392428 h 1392428"/>
              <a:gd name="connsiteX6" fmla="*/ 139243 w 2149560"/>
              <a:gd name="connsiteY6" fmla="*/ 1392428 h 1392428"/>
              <a:gd name="connsiteX7" fmla="*/ 0 w 2149560"/>
              <a:gd name="connsiteY7" fmla="*/ 1253185 h 1392428"/>
              <a:gd name="connsiteX8" fmla="*/ 0 w 2149560"/>
              <a:gd name="connsiteY8" fmla="*/ 139243 h 139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560" h="1392428">
                <a:moveTo>
                  <a:pt x="0" y="139243"/>
                </a:moveTo>
                <a:cubicBezTo>
                  <a:pt x="0" y="62341"/>
                  <a:pt x="62341" y="0"/>
                  <a:pt x="139243" y="0"/>
                </a:cubicBezTo>
                <a:lnTo>
                  <a:pt x="2010317" y="0"/>
                </a:lnTo>
                <a:cubicBezTo>
                  <a:pt x="2087219" y="0"/>
                  <a:pt x="2149560" y="62341"/>
                  <a:pt x="2149560" y="139243"/>
                </a:cubicBezTo>
                <a:lnTo>
                  <a:pt x="2149560" y="1253185"/>
                </a:lnTo>
                <a:cubicBezTo>
                  <a:pt x="2149560" y="1330087"/>
                  <a:pt x="2087219" y="1392428"/>
                  <a:pt x="2010317" y="1392428"/>
                </a:cubicBezTo>
                <a:lnTo>
                  <a:pt x="139243" y="1392428"/>
                </a:lnTo>
                <a:cubicBezTo>
                  <a:pt x="62341" y="1392428"/>
                  <a:pt x="0" y="1330087"/>
                  <a:pt x="0" y="1253185"/>
                </a:cubicBezTo>
                <a:lnTo>
                  <a:pt x="0" y="13924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51656" tIns="106787" rIns="106786" bIns="454894" numCol="1" spcCol="1270" anchor="t" anchorCtr="0">
            <a:noAutofit/>
          </a:bodyPr>
          <a:lstStyle/>
          <a:p>
            <a:pPr marL="228600" lvl="1" indent="-228600" algn="l" defTabSz="889000">
              <a:lnSpc>
                <a:spcPct val="90000"/>
              </a:lnSpc>
              <a:spcBef>
                <a:spcPct val="0"/>
              </a:spcBef>
              <a:spcAft>
                <a:spcPct val="15000"/>
              </a:spcAft>
              <a:buChar char="••"/>
            </a:pPr>
            <a:r>
              <a:rPr lang="fr-FR" sz="2000" kern="1200" dirty="0"/>
              <a:t>TNM, Tricycle, mototaxi, portage</a:t>
            </a:r>
          </a:p>
        </p:txBody>
      </p:sp>
      <p:sp>
        <p:nvSpPr>
          <p:cNvPr id="7" name="Freeform 11">
            <a:extLst>
              <a:ext uri="{FF2B5EF4-FFF2-40B4-BE49-F238E27FC236}">
                <a16:creationId xmlns:a16="http://schemas.microsoft.com/office/drawing/2014/main" id="{A9CCC99A-C19A-1192-A17E-CD960F46122D}"/>
              </a:ext>
            </a:extLst>
          </p:cNvPr>
          <p:cNvSpPr/>
          <p:nvPr/>
        </p:nvSpPr>
        <p:spPr>
          <a:xfrm>
            <a:off x="3311143" y="1694856"/>
            <a:ext cx="2149560" cy="1392428"/>
          </a:xfrm>
          <a:custGeom>
            <a:avLst/>
            <a:gdLst>
              <a:gd name="connsiteX0" fmla="*/ 0 w 2149560"/>
              <a:gd name="connsiteY0" fmla="*/ 139243 h 1392428"/>
              <a:gd name="connsiteX1" fmla="*/ 139243 w 2149560"/>
              <a:gd name="connsiteY1" fmla="*/ 0 h 1392428"/>
              <a:gd name="connsiteX2" fmla="*/ 2010317 w 2149560"/>
              <a:gd name="connsiteY2" fmla="*/ 0 h 1392428"/>
              <a:gd name="connsiteX3" fmla="*/ 2149560 w 2149560"/>
              <a:gd name="connsiteY3" fmla="*/ 139243 h 1392428"/>
              <a:gd name="connsiteX4" fmla="*/ 2149560 w 2149560"/>
              <a:gd name="connsiteY4" fmla="*/ 1253185 h 1392428"/>
              <a:gd name="connsiteX5" fmla="*/ 2010317 w 2149560"/>
              <a:gd name="connsiteY5" fmla="*/ 1392428 h 1392428"/>
              <a:gd name="connsiteX6" fmla="*/ 139243 w 2149560"/>
              <a:gd name="connsiteY6" fmla="*/ 1392428 h 1392428"/>
              <a:gd name="connsiteX7" fmla="*/ 0 w 2149560"/>
              <a:gd name="connsiteY7" fmla="*/ 1253185 h 1392428"/>
              <a:gd name="connsiteX8" fmla="*/ 0 w 2149560"/>
              <a:gd name="connsiteY8" fmla="*/ 139243 h 139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560" h="1392428">
                <a:moveTo>
                  <a:pt x="0" y="139243"/>
                </a:moveTo>
                <a:cubicBezTo>
                  <a:pt x="0" y="62341"/>
                  <a:pt x="62341" y="0"/>
                  <a:pt x="139243" y="0"/>
                </a:cubicBezTo>
                <a:lnTo>
                  <a:pt x="2010317" y="0"/>
                </a:lnTo>
                <a:cubicBezTo>
                  <a:pt x="2087219" y="0"/>
                  <a:pt x="2149560" y="62341"/>
                  <a:pt x="2149560" y="139243"/>
                </a:cubicBezTo>
                <a:lnTo>
                  <a:pt x="2149560" y="1253185"/>
                </a:lnTo>
                <a:cubicBezTo>
                  <a:pt x="2149560" y="1330087"/>
                  <a:pt x="2087219" y="1392428"/>
                  <a:pt x="2010317" y="1392428"/>
                </a:cubicBezTo>
                <a:lnTo>
                  <a:pt x="139243" y="1392428"/>
                </a:lnTo>
                <a:cubicBezTo>
                  <a:pt x="62341" y="1392428"/>
                  <a:pt x="0" y="1330087"/>
                  <a:pt x="0" y="1253185"/>
                </a:cubicBezTo>
                <a:lnTo>
                  <a:pt x="0" y="13924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6787" tIns="106787" rIns="751655" bIns="454894" numCol="1" spcCol="1270" anchor="t" anchorCtr="0">
            <a:noAutofit/>
          </a:bodyPr>
          <a:lstStyle/>
          <a:p>
            <a:pPr marL="228600" lvl="1" indent="-228600" algn="l" defTabSz="889000">
              <a:lnSpc>
                <a:spcPct val="90000"/>
              </a:lnSpc>
              <a:spcBef>
                <a:spcPct val="0"/>
              </a:spcBef>
              <a:spcAft>
                <a:spcPct val="15000"/>
              </a:spcAft>
              <a:buChar char="••"/>
            </a:pPr>
            <a:r>
              <a:rPr lang="fr-FR" sz="2000" kern="1200" dirty="0"/>
              <a:t>Gros</a:t>
            </a:r>
            <a:r>
              <a:rPr lang="fr-FR" sz="3400" kern="1200" dirty="0"/>
              <a:t> </a:t>
            </a:r>
            <a:r>
              <a:rPr lang="fr-FR" sz="2000" kern="1200" dirty="0"/>
              <a:t>camion, camion</a:t>
            </a:r>
          </a:p>
        </p:txBody>
      </p:sp>
      <p:sp>
        <p:nvSpPr>
          <p:cNvPr id="8" name="Freeform 12">
            <a:extLst>
              <a:ext uri="{FF2B5EF4-FFF2-40B4-BE49-F238E27FC236}">
                <a16:creationId xmlns:a16="http://schemas.microsoft.com/office/drawing/2014/main" id="{97FA5E76-CDEA-A10F-2B93-A91C9EB0D878}"/>
              </a:ext>
            </a:extLst>
          </p:cNvPr>
          <p:cNvSpPr/>
          <p:nvPr/>
        </p:nvSpPr>
        <p:spPr>
          <a:xfrm>
            <a:off x="4211870" y="1942882"/>
            <a:ext cx="1884129" cy="1884129"/>
          </a:xfrm>
          <a:custGeom>
            <a:avLst/>
            <a:gdLst>
              <a:gd name="connsiteX0" fmla="*/ 0 w 1884129"/>
              <a:gd name="connsiteY0" fmla="*/ 1884129 h 1884129"/>
              <a:gd name="connsiteX1" fmla="*/ 1884129 w 1884129"/>
              <a:gd name="connsiteY1" fmla="*/ 0 h 1884129"/>
              <a:gd name="connsiteX2" fmla="*/ 1884129 w 1884129"/>
              <a:gd name="connsiteY2" fmla="*/ 1884129 h 1884129"/>
              <a:gd name="connsiteX3" fmla="*/ 0 w 1884129"/>
              <a:gd name="connsiteY3" fmla="*/ 1884129 h 1884129"/>
            </a:gdLst>
            <a:ahLst/>
            <a:cxnLst>
              <a:cxn ang="0">
                <a:pos x="connsiteX0" y="connsiteY0"/>
              </a:cxn>
              <a:cxn ang="0">
                <a:pos x="connsiteX1" y="connsiteY1"/>
              </a:cxn>
              <a:cxn ang="0">
                <a:pos x="connsiteX2" y="connsiteY2"/>
              </a:cxn>
              <a:cxn ang="0">
                <a:pos x="connsiteX3" y="connsiteY3"/>
              </a:cxn>
            </a:cxnLst>
            <a:rect l="l" t="t" r="r" b="b"/>
            <a:pathLst>
              <a:path w="1884129" h="1884129">
                <a:moveTo>
                  <a:pt x="0" y="1884129"/>
                </a:moveTo>
                <a:cubicBezTo>
                  <a:pt x="0" y="843553"/>
                  <a:pt x="843553" y="0"/>
                  <a:pt x="1884129" y="0"/>
                </a:cubicBezTo>
                <a:lnTo>
                  <a:pt x="1884129" y="1884129"/>
                </a:lnTo>
                <a:lnTo>
                  <a:pt x="0" y="188412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37193" tIns="637193" rIns="85344" bIns="85344" numCol="1" spcCol="1270" anchor="ctr" anchorCtr="0">
            <a:noAutofit/>
          </a:bodyPr>
          <a:lstStyle/>
          <a:p>
            <a:pPr lvl="0" algn="ctr" defTabSz="533400">
              <a:lnSpc>
                <a:spcPct val="90000"/>
              </a:lnSpc>
              <a:spcBef>
                <a:spcPct val="0"/>
              </a:spcBef>
              <a:spcAft>
                <a:spcPct val="35000"/>
              </a:spcAft>
            </a:pPr>
            <a:r>
              <a:rPr lang="fr-FR" sz="1200" kern="1200" dirty="0"/>
              <a:t>Producteurs d’ignames</a:t>
            </a:r>
          </a:p>
        </p:txBody>
      </p:sp>
      <p:sp>
        <p:nvSpPr>
          <p:cNvPr id="9" name="Freeform 13">
            <a:extLst>
              <a:ext uri="{FF2B5EF4-FFF2-40B4-BE49-F238E27FC236}">
                <a16:creationId xmlns:a16="http://schemas.microsoft.com/office/drawing/2014/main" id="{427E360A-DB1E-491F-8C90-2A8AD2C3F2A3}"/>
              </a:ext>
            </a:extLst>
          </p:cNvPr>
          <p:cNvSpPr/>
          <p:nvPr/>
        </p:nvSpPr>
        <p:spPr>
          <a:xfrm>
            <a:off x="6183026" y="1942882"/>
            <a:ext cx="1884129" cy="1884129"/>
          </a:xfrm>
          <a:custGeom>
            <a:avLst/>
            <a:gdLst>
              <a:gd name="connsiteX0" fmla="*/ 0 w 1884129"/>
              <a:gd name="connsiteY0" fmla="*/ 1884129 h 1884129"/>
              <a:gd name="connsiteX1" fmla="*/ 1884129 w 1884129"/>
              <a:gd name="connsiteY1" fmla="*/ 0 h 1884129"/>
              <a:gd name="connsiteX2" fmla="*/ 1884129 w 1884129"/>
              <a:gd name="connsiteY2" fmla="*/ 1884129 h 1884129"/>
              <a:gd name="connsiteX3" fmla="*/ 0 w 1884129"/>
              <a:gd name="connsiteY3" fmla="*/ 1884129 h 1884129"/>
            </a:gdLst>
            <a:ahLst/>
            <a:cxnLst>
              <a:cxn ang="0">
                <a:pos x="connsiteX0" y="connsiteY0"/>
              </a:cxn>
              <a:cxn ang="0">
                <a:pos x="connsiteX1" y="connsiteY1"/>
              </a:cxn>
              <a:cxn ang="0">
                <a:pos x="connsiteX2" y="connsiteY2"/>
              </a:cxn>
              <a:cxn ang="0">
                <a:pos x="connsiteX3" y="connsiteY3"/>
              </a:cxn>
            </a:cxnLst>
            <a:rect l="l" t="t" r="r" b="b"/>
            <a:pathLst>
              <a:path w="1884129" h="1884129">
                <a:moveTo>
                  <a:pt x="0" y="0"/>
                </a:moveTo>
                <a:cubicBezTo>
                  <a:pt x="1040576" y="0"/>
                  <a:pt x="1884129" y="843553"/>
                  <a:pt x="1884129" y="1884129"/>
                </a:cubicBezTo>
                <a:lnTo>
                  <a:pt x="0" y="188412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2456" tIns="644305" rIns="644305" bIns="92456" numCol="1" spcCol="1270" anchor="ctr" anchorCtr="0">
            <a:noAutofit/>
          </a:bodyPr>
          <a:lstStyle/>
          <a:p>
            <a:pPr lvl="0" algn="ctr" defTabSz="577850">
              <a:lnSpc>
                <a:spcPct val="90000"/>
              </a:lnSpc>
              <a:spcBef>
                <a:spcPct val="0"/>
              </a:spcBef>
              <a:spcAft>
                <a:spcPct val="35000"/>
              </a:spcAft>
            </a:pPr>
            <a:r>
              <a:rPr lang="fr-FR" sz="1300" kern="1200" dirty="0"/>
              <a:t>Collecteur ou pisteur</a:t>
            </a:r>
          </a:p>
        </p:txBody>
      </p:sp>
      <p:sp>
        <p:nvSpPr>
          <p:cNvPr id="10" name="Freeform 14">
            <a:extLst>
              <a:ext uri="{FF2B5EF4-FFF2-40B4-BE49-F238E27FC236}">
                <a16:creationId xmlns:a16="http://schemas.microsoft.com/office/drawing/2014/main" id="{4B7CFAC2-7031-3CEA-2C19-9A65BBD3FFF3}"/>
              </a:ext>
            </a:extLst>
          </p:cNvPr>
          <p:cNvSpPr/>
          <p:nvPr/>
        </p:nvSpPr>
        <p:spPr>
          <a:xfrm>
            <a:off x="6183026" y="3914037"/>
            <a:ext cx="1884129" cy="1884130"/>
          </a:xfrm>
          <a:custGeom>
            <a:avLst/>
            <a:gdLst>
              <a:gd name="connsiteX0" fmla="*/ 0 w 1884129"/>
              <a:gd name="connsiteY0" fmla="*/ 1884129 h 1884129"/>
              <a:gd name="connsiteX1" fmla="*/ 1884129 w 1884129"/>
              <a:gd name="connsiteY1" fmla="*/ 0 h 1884129"/>
              <a:gd name="connsiteX2" fmla="*/ 1884129 w 1884129"/>
              <a:gd name="connsiteY2" fmla="*/ 1884129 h 1884129"/>
              <a:gd name="connsiteX3" fmla="*/ 0 w 1884129"/>
              <a:gd name="connsiteY3" fmla="*/ 1884129 h 1884129"/>
            </a:gdLst>
            <a:ahLst/>
            <a:cxnLst>
              <a:cxn ang="0">
                <a:pos x="connsiteX0" y="connsiteY0"/>
              </a:cxn>
              <a:cxn ang="0">
                <a:pos x="connsiteX1" y="connsiteY1"/>
              </a:cxn>
              <a:cxn ang="0">
                <a:pos x="connsiteX2" y="connsiteY2"/>
              </a:cxn>
              <a:cxn ang="0">
                <a:pos x="connsiteX3" y="connsiteY3"/>
              </a:cxn>
            </a:cxnLst>
            <a:rect l="l" t="t" r="r" b="b"/>
            <a:pathLst>
              <a:path w="1884129" h="1884129">
                <a:moveTo>
                  <a:pt x="1884129" y="0"/>
                </a:moveTo>
                <a:cubicBezTo>
                  <a:pt x="1884129" y="1040576"/>
                  <a:pt x="1040576" y="1884129"/>
                  <a:pt x="0" y="1884129"/>
                </a:cubicBezTo>
                <a:lnTo>
                  <a:pt x="0" y="0"/>
                </a:lnTo>
                <a:lnTo>
                  <a:pt x="1884129"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2456" tIns="92456" rIns="644305" bIns="644305" numCol="1" spcCol="1270" anchor="ctr" anchorCtr="0">
            <a:noAutofit/>
          </a:bodyPr>
          <a:lstStyle/>
          <a:p>
            <a:pPr lvl="0" algn="ctr" defTabSz="577850">
              <a:lnSpc>
                <a:spcPct val="90000"/>
              </a:lnSpc>
              <a:spcBef>
                <a:spcPct val="0"/>
              </a:spcBef>
              <a:spcAft>
                <a:spcPct val="35000"/>
              </a:spcAft>
            </a:pPr>
            <a:r>
              <a:rPr lang="fr-FR" sz="1300" kern="1200" dirty="0"/>
              <a:t>Grossistes du marché de gros</a:t>
            </a:r>
          </a:p>
        </p:txBody>
      </p:sp>
      <p:sp>
        <p:nvSpPr>
          <p:cNvPr id="11" name="Freeform 15">
            <a:extLst>
              <a:ext uri="{FF2B5EF4-FFF2-40B4-BE49-F238E27FC236}">
                <a16:creationId xmlns:a16="http://schemas.microsoft.com/office/drawing/2014/main" id="{E60F784D-F498-A6BB-102E-4EF070723CB8}"/>
              </a:ext>
            </a:extLst>
          </p:cNvPr>
          <p:cNvSpPr/>
          <p:nvPr/>
        </p:nvSpPr>
        <p:spPr>
          <a:xfrm>
            <a:off x="4211870" y="3914038"/>
            <a:ext cx="1884130" cy="1884129"/>
          </a:xfrm>
          <a:custGeom>
            <a:avLst/>
            <a:gdLst>
              <a:gd name="connsiteX0" fmla="*/ 0 w 1884129"/>
              <a:gd name="connsiteY0" fmla="*/ 1884129 h 1884129"/>
              <a:gd name="connsiteX1" fmla="*/ 1884129 w 1884129"/>
              <a:gd name="connsiteY1" fmla="*/ 0 h 1884129"/>
              <a:gd name="connsiteX2" fmla="*/ 1884129 w 1884129"/>
              <a:gd name="connsiteY2" fmla="*/ 1884129 h 1884129"/>
              <a:gd name="connsiteX3" fmla="*/ 0 w 1884129"/>
              <a:gd name="connsiteY3" fmla="*/ 1884129 h 1884129"/>
            </a:gdLst>
            <a:ahLst/>
            <a:cxnLst>
              <a:cxn ang="0">
                <a:pos x="connsiteX0" y="connsiteY0"/>
              </a:cxn>
              <a:cxn ang="0">
                <a:pos x="connsiteX1" y="connsiteY1"/>
              </a:cxn>
              <a:cxn ang="0">
                <a:pos x="connsiteX2" y="connsiteY2"/>
              </a:cxn>
              <a:cxn ang="0">
                <a:pos x="connsiteX3" y="connsiteY3"/>
              </a:cxn>
            </a:cxnLst>
            <a:rect l="l" t="t" r="r" b="b"/>
            <a:pathLst>
              <a:path w="1884129" h="1884129">
                <a:moveTo>
                  <a:pt x="1884129" y="1884129"/>
                </a:moveTo>
                <a:cubicBezTo>
                  <a:pt x="843553" y="1884129"/>
                  <a:pt x="0" y="1040576"/>
                  <a:pt x="0" y="0"/>
                </a:cubicBezTo>
                <a:lnTo>
                  <a:pt x="1884129" y="0"/>
                </a:lnTo>
                <a:lnTo>
                  <a:pt x="1884129" y="188412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4305" tIns="92456" rIns="92457" bIns="644305" numCol="1" spcCol="1270" anchor="ctr" anchorCtr="0">
            <a:noAutofit/>
          </a:bodyPr>
          <a:lstStyle/>
          <a:p>
            <a:pPr lvl="0" algn="ctr" defTabSz="577850">
              <a:lnSpc>
                <a:spcPct val="90000"/>
              </a:lnSpc>
              <a:spcBef>
                <a:spcPct val="0"/>
              </a:spcBef>
              <a:spcAft>
                <a:spcPct val="35000"/>
              </a:spcAft>
            </a:pPr>
            <a:r>
              <a:rPr lang="fr-FR" sz="1300" kern="1200" dirty="0"/>
              <a:t>Grossiste urbain, Grossiste sous régionaux, Détaillants ou Particulier</a:t>
            </a:r>
          </a:p>
        </p:txBody>
      </p:sp>
      <p:sp>
        <p:nvSpPr>
          <p:cNvPr id="12" name="Circular Arrow 16">
            <a:extLst>
              <a:ext uri="{FF2B5EF4-FFF2-40B4-BE49-F238E27FC236}">
                <a16:creationId xmlns:a16="http://schemas.microsoft.com/office/drawing/2014/main" id="{1E2D8405-946B-1FCB-5B0E-CB8676AD7645}"/>
              </a:ext>
            </a:extLst>
          </p:cNvPr>
          <p:cNvSpPr/>
          <p:nvPr/>
        </p:nvSpPr>
        <p:spPr>
          <a:xfrm>
            <a:off x="5814250" y="3478904"/>
            <a:ext cx="650525" cy="565673"/>
          </a:xfrm>
          <a:prstGeom prst="circular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3" name="Circular Arrow 17">
            <a:extLst>
              <a:ext uri="{FF2B5EF4-FFF2-40B4-BE49-F238E27FC236}">
                <a16:creationId xmlns:a16="http://schemas.microsoft.com/office/drawing/2014/main" id="{A617E64F-63AA-221D-98CE-EC374678991B}"/>
              </a:ext>
            </a:extLst>
          </p:cNvPr>
          <p:cNvSpPr/>
          <p:nvPr/>
        </p:nvSpPr>
        <p:spPr>
          <a:xfrm rot="10800000">
            <a:off x="5814250" y="3696471"/>
            <a:ext cx="650525" cy="565673"/>
          </a:xfrm>
          <a:prstGeom prst="circular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4" name="Rectangle 13">
            <a:extLst>
              <a:ext uri="{FF2B5EF4-FFF2-40B4-BE49-F238E27FC236}">
                <a16:creationId xmlns:a16="http://schemas.microsoft.com/office/drawing/2014/main" id="{B632BEDA-8966-D3F7-B79F-8820A35831A3}"/>
              </a:ext>
            </a:extLst>
          </p:cNvPr>
          <p:cNvSpPr/>
          <p:nvPr/>
        </p:nvSpPr>
        <p:spPr>
          <a:xfrm>
            <a:off x="2236531" y="6230860"/>
            <a:ext cx="6771481" cy="369332"/>
          </a:xfrm>
          <a:prstGeom prst="rect">
            <a:avLst/>
          </a:prstGeom>
        </p:spPr>
        <p:txBody>
          <a:bodyPr wrap="square">
            <a:spAutoFit/>
          </a:bodyPr>
          <a:lstStyle/>
          <a:p>
            <a:r>
              <a:rPr lang="fr-FR" b="1" dirty="0">
                <a:solidFill>
                  <a:srgbClr val="572314"/>
                </a:solidFill>
                <a:effectLst>
                  <a:outerShdw blurRad="50000" dist="30000" dir="5400000" algn="tl" rotWithShape="0">
                    <a:srgbClr val="000000">
                      <a:alpha val="30000"/>
                    </a:srgbClr>
                  </a:outerShdw>
                </a:effectLst>
                <a:latin typeface="Comic Sans MS" panose="030F0702030302020204" pitchFamily="66" charset="0"/>
              </a:rPr>
              <a:t>Source : Bamba V, 2019 </a:t>
            </a:r>
            <a:endParaRPr lang="fr-FR" dirty="0"/>
          </a:p>
        </p:txBody>
      </p:sp>
    </p:spTree>
    <p:extLst>
      <p:ext uri="{BB962C8B-B14F-4D97-AF65-F5344CB8AC3E}">
        <p14:creationId xmlns:p14="http://schemas.microsoft.com/office/powerpoint/2010/main" val="294978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barn(inVertical)">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empirique de la distance</a:t>
            </a:r>
            <a:endParaRPr lang="fr-FR" sz="1800" b="0" strike="noStrike" spc="-1" dirty="0">
              <a:solidFill>
                <a:srgbClr val="000000"/>
              </a:solidFill>
              <a:latin typeface="Calibri"/>
            </a:endParaRPr>
          </a:p>
        </p:txBody>
      </p:sp>
      <p:sp>
        <p:nvSpPr>
          <p:cNvPr id="2" name="Rectangle 1">
            <a:extLst>
              <a:ext uri="{FF2B5EF4-FFF2-40B4-BE49-F238E27FC236}">
                <a16:creationId xmlns:a16="http://schemas.microsoft.com/office/drawing/2014/main" id="{F011B5CE-B4B4-AB04-78F1-92D6E4969E1E}"/>
              </a:ext>
            </a:extLst>
          </p:cNvPr>
          <p:cNvSpPr/>
          <p:nvPr/>
        </p:nvSpPr>
        <p:spPr>
          <a:xfrm>
            <a:off x="1689944" y="971782"/>
            <a:ext cx="8812112" cy="646331"/>
          </a:xfrm>
          <a:prstGeom prst="rect">
            <a:avLst/>
          </a:prstGeom>
        </p:spPr>
        <p:txBody>
          <a:bodyPr wrap="square">
            <a:spAutoFit/>
          </a:bodyPr>
          <a:lstStyle/>
          <a:p>
            <a:pPr lvl="0" eaLnBrk="0" fontAlgn="base" hangingPunct="0">
              <a:spcBef>
                <a:spcPct val="0"/>
              </a:spcBef>
              <a:spcAft>
                <a:spcPct val="0"/>
              </a:spcAft>
              <a:defRPr/>
            </a:pPr>
            <a:r>
              <a:rPr lang="fr-FR" b="1" dirty="0">
                <a:solidFill>
                  <a:srgbClr val="572314"/>
                </a:solidFill>
                <a:effectLst>
                  <a:outerShdw blurRad="50000" dist="30000" dir="5400000" algn="tl" rotWithShape="0">
                    <a:srgbClr val="000000">
                      <a:alpha val="30000"/>
                    </a:srgbClr>
                  </a:outerShdw>
                </a:effectLst>
                <a:latin typeface="Times New Roman" panose="02020603050405020304" pitchFamily="18" charset="0"/>
                <a:cs typeface="Times New Roman" panose="02020603050405020304" pitchFamily="18" charset="0"/>
              </a:rPr>
              <a:t>Les chaînes de transport des principaux produits vivriers au marché de gros de Bouaké: L’oignon</a:t>
            </a:r>
          </a:p>
        </p:txBody>
      </p:sp>
      <p:sp>
        <p:nvSpPr>
          <p:cNvPr id="3" name="Rectangle 66">
            <a:extLst>
              <a:ext uri="{FF2B5EF4-FFF2-40B4-BE49-F238E27FC236}">
                <a16:creationId xmlns:a16="http://schemas.microsoft.com/office/drawing/2014/main" id="{1D8762DA-332A-8BD7-AED1-2570343D6F1D}"/>
              </a:ext>
            </a:extLst>
          </p:cNvPr>
          <p:cNvSpPr>
            <a:spLocks noChangeArrowheads="1"/>
          </p:cNvSpPr>
          <p:nvPr/>
        </p:nvSpPr>
        <p:spPr bwMode="auto">
          <a:xfrm>
            <a:off x="2149128" y="2991429"/>
            <a:ext cx="2006517" cy="428625"/>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Champ d’oignons</a:t>
            </a:r>
            <a:endParaRPr kumimoji="0" lang="fr-FR" altLang="fr-F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Rectangle 68">
            <a:extLst>
              <a:ext uri="{FF2B5EF4-FFF2-40B4-BE49-F238E27FC236}">
                <a16:creationId xmlns:a16="http://schemas.microsoft.com/office/drawing/2014/main" id="{9F737283-7698-A1D4-7B31-86B60B2F585E}"/>
              </a:ext>
            </a:extLst>
          </p:cNvPr>
          <p:cNvSpPr>
            <a:spLocks noChangeArrowheads="1"/>
          </p:cNvSpPr>
          <p:nvPr/>
        </p:nvSpPr>
        <p:spPr bwMode="auto">
          <a:xfrm>
            <a:off x="4817738" y="3063437"/>
            <a:ext cx="1723878" cy="428625"/>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Lieu de collecte ou gare</a:t>
            </a:r>
            <a:endParaRPr kumimoji="0" lang="fr-FR" altLang="fr-F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69">
            <a:extLst>
              <a:ext uri="{FF2B5EF4-FFF2-40B4-BE49-F238E27FC236}">
                <a16:creationId xmlns:a16="http://schemas.microsoft.com/office/drawing/2014/main" id="{FAD4E286-7E42-4F4C-B335-A6466F13BFCD}"/>
              </a:ext>
            </a:extLst>
          </p:cNvPr>
          <p:cNvSpPr>
            <a:spLocks noChangeArrowheads="1"/>
          </p:cNvSpPr>
          <p:nvPr/>
        </p:nvSpPr>
        <p:spPr bwMode="auto">
          <a:xfrm>
            <a:off x="7562747" y="3029529"/>
            <a:ext cx="2075213" cy="390525"/>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Marché de gros</a:t>
            </a:r>
            <a:endParaRPr kumimoji="0" lang="fr-FR" altLang="fr-FR"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6" name="Straight Arrow Connector 18">
            <a:extLst>
              <a:ext uri="{FF2B5EF4-FFF2-40B4-BE49-F238E27FC236}">
                <a16:creationId xmlns:a16="http://schemas.microsoft.com/office/drawing/2014/main" id="{9A1D6AA1-94CC-B064-B7BF-8349201E96D8}"/>
              </a:ext>
            </a:extLst>
          </p:cNvPr>
          <p:cNvCxnSpPr/>
          <p:nvPr/>
        </p:nvCxnSpPr>
        <p:spPr>
          <a:xfrm>
            <a:off x="4165352" y="3175202"/>
            <a:ext cx="581025" cy="45085"/>
          </a:xfrm>
          <a:prstGeom prst="straightConnector1">
            <a:avLst/>
          </a:prstGeom>
          <a:noFill/>
          <a:ln w="38100" cap="flat" cmpd="sng" algn="ctr">
            <a:solidFill>
              <a:sysClr val="windowText" lastClr="000000"/>
            </a:solidFill>
            <a:prstDash val="solid"/>
            <a:miter lim="800000"/>
            <a:headEnd type="triangle"/>
            <a:tailEnd type="triangle"/>
          </a:ln>
          <a:effectLst/>
        </p:spPr>
      </p:cxnSp>
      <p:cxnSp>
        <p:nvCxnSpPr>
          <p:cNvPr id="7" name="Straight Arrow Connector 20">
            <a:extLst>
              <a:ext uri="{FF2B5EF4-FFF2-40B4-BE49-F238E27FC236}">
                <a16:creationId xmlns:a16="http://schemas.microsoft.com/office/drawing/2014/main" id="{34C00EFE-6161-31E6-806C-12D457FDB617}"/>
              </a:ext>
            </a:extLst>
          </p:cNvPr>
          <p:cNvCxnSpPr>
            <a:endCxn id="5" idx="1"/>
          </p:cNvCxnSpPr>
          <p:nvPr/>
        </p:nvCxnSpPr>
        <p:spPr>
          <a:xfrm>
            <a:off x="6598441" y="3210128"/>
            <a:ext cx="964306" cy="14664"/>
          </a:xfrm>
          <a:prstGeom prst="straightConnector1">
            <a:avLst/>
          </a:prstGeom>
          <a:noFill/>
          <a:ln w="38100" cap="flat" cmpd="sng" algn="ctr">
            <a:solidFill>
              <a:sysClr val="windowText" lastClr="000000"/>
            </a:solidFill>
            <a:prstDash val="solid"/>
            <a:miter lim="800000"/>
            <a:headEnd type="triangle"/>
            <a:tailEnd type="triangle"/>
          </a:ln>
          <a:effectLst/>
        </p:spPr>
      </p:cxnSp>
      <p:sp>
        <p:nvSpPr>
          <p:cNvPr id="8" name="Down Arrow 22">
            <a:extLst>
              <a:ext uri="{FF2B5EF4-FFF2-40B4-BE49-F238E27FC236}">
                <a16:creationId xmlns:a16="http://schemas.microsoft.com/office/drawing/2014/main" id="{0925D38F-998F-AE71-AA6D-4C700FDA046C}"/>
              </a:ext>
            </a:extLst>
          </p:cNvPr>
          <p:cNvSpPr/>
          <p:nvPr/>
        </p:nvSpPr>
        <p:spPr>
          <a:xfrm flipH="1">
            <a:off x="4407665" y="3288815"/>
            <a:ext cx="45719" cy="974887"/>
          </a:xfrm>
          <a:prstGeom prst="downArrow">
            <a:avLst/>
          </a:prstGeom>
          <a:solidFill>
            <a:sysClr val="windowText" lastClr="000000"/>
          </a:solidFill>
          <a:ln w="38100" cap="flat" cmpd="sng" algn="ctr">
            <a:solidFill>
              <a:sysClr val="windowText" lastClr="000000">
                <a:shade val="50000"/>
              </a:sys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2400">
              <a:latin typeface="Times New Roman" panose="02020603050405020304" pitchFamily="18" charset="0"/>
              <a:cs typeface="Times New Roman" panose="02020603050405020304" pitchFamily="18" charset="0"/>
            </a:endParaRPr>
          </a:p>
        </p:txBody>
      </p:sp>
      <p:sp>
        <p:nvSpPr>
          <p:cNvPr id="9" name="Up Arrow 23">
            <a:extLst>
              <a:ext uri="{FF2B5EF4-FFF2-40B4-BE49-F238E27FC236}">
                <a16:creationId xmlns:a16="http://schemas.microsoft.com/office/drawing/2014/main" id="{5FE9D142-F173-32F5-FFD6-026F4F65FF63}"/>
              </a:ext>
            </a:extLst>
          </p:cNvPr>
          <p:cNvSpPr/>
          <p:nvPr/>
        </p:nvSpPr>
        <p:spPr>
          <a:xfrm>
            <a:off x="6946851" y="2708061"/>
            <a:ext cx="98821" cy="409575"/>
          </a:xfrm>
          <a:prstGeom prst="upArrow">
            <a:avLst/>
          </a:prstGeom>
          <a:solidFill>
            <a:sysClr val="windowText" lastClr="000000"/>
          </a:solidFill>
          <a:ln w="12700" cap="flat" cmpd="sng" algn="ctr">
            <a:solidFill>
              <a:sysClr val="windowText" lastClr="000000">
                <a:shade val="50000"/>
              </a:sys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240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66604272-F931-DA7E-28AF-E1DFD0033D4A}"/>
              </a:ext>
            </a:extLst>
          </p:cNvPr>
          <p:cNvSpPr/>
          <p:nvPr/>
        </p:nvSpPr>
        <p:spPr>
          <a:xfrm>
            <a:off x="6181576" y="2267926"/>
            <a:ext cx="1623786" cy="338554"/>
          </a:xfrm>
          <a:prstGeom prst="rect">
            <a:avLst/>
          </a:prstGeom>
          <a:ln>
            <a:solidFill>
              <a:schemeClr val="tx1"/>
            </a:solidFill>
          </a:ln>
        </p:spPr>
        <p:txBody>
          <a:bodyPr wrap="square">
            <a:spAutoFit/>
          </a:bodyPr>
          <a:lstStyle/>
          <a:p>
            <a:pPr lvl="0" algn="ctr" eaLnBrk="0" fontAlgn="base" hangingPunct="0">
              <a:spcBef>
                <a:spcPct val="0"/>
              </a:spcBef>
              <a:spcAft>
                <a:spcPct val="0"/>
              </a:spcAft>
            </a:pPr>
            <a:r>
              <a:rPr lang="fr-FR" altLang="fr-FR" sz="1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Gros camion</a:t>
            </a:r>
            <a:endParaRPr lang="fr-FR" altLang="fr-FR" sz="1000" dirty="0">
              <a:solidFill>
                <a:prstClr val="black"/>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EA1ED468-BDCA-FBE0-1480-7A7CB102D8F8}"/>
              </a:ext>
            </a:extLst>
          </p:cNvPr>
          <p:cNvSpPr/>
          <p:nvPr/>
        </p:nvSpPr>
        <p:spPr>
          <a:xfrm>
            <a:off x="2005112" y="4305636"/>
            <a:ext cx="6605618" cy="338554"/>
          </a:xfrm>
          <a:prstGeom prst="rect">
            <a:avLst/>
          </a:prstGeom>
          <a:ln>
            <a:solidFill>
              <a:schemeClr val="tx1"/>
            </a:solidFill>
          </a:ln>
        </p:spPr>
        <p:txBody>
          <a:bodyPr wrap="square">
            <a:spAutoFit/>
          </a:bodyPr>
          <a:lstStyle/>
          <a:p>
            <a:pPr lvl="0" eaLnBrk="0" fontAlgn="base" hangingPunct="0">
              <a:spcBef>
                <a:spcPct val="0"/>
              </a:spcBef>
              <a:spcAft>
                <a:spcPct val="0"/>
              </a:spcAft>
            </a:pPr>
            <a:r>
              <a:rPr lang="fr-FR" altLang="fr-FR" sz="1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Tricycle, dos de chameau, dos d’âne, cheval, charrette, taxi brousse</a:t>
            </a:r>
            <a:endParaRPr lang="fr-FR" altLang="fr-FR" sz="1000" dirty="0">
              <a:solidFill>
                <a:prstClr val="black"/>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1A50AF93-7C27-4046-96B1-53E4FA3441B8}"/>
              </a:ext>
            </a:extLst>
          </p:cNvPr>
          <p:cNvSpPr/>
          <p:nvPr/>
        </p:nvSpPr>
        <p:spPr>
          <a:xfrm>
            <a:off x="2136639" y="5148246"/>
            <a:ext cx="6474091" cy="369332"/>
          </a:xfrm>
          <a:prstGeom prst="rect">
            <a:avLst/>
          </a:prstGeom>
        </p:spPr>
        <p:txBody>
          <a:bodyPr wrap="square">
            <a:spAutoFit/>
          </a:bodyPr>
          <a:lstStyle/>
          <a:p>
            <a:pPr lvl="0" eaLnBrk="0" fontAlgn="base" hangingPunct="0">
              <a:spcBef>
                <a:spcPct val="0"/>
              </a:spcBef>
              <a:spcAft>
                <a:spcPct val="0"/>
              </a:spcAft>
            </a:pPr>
            <a:r>
              <a:rPr lang="fr-FR" altLang="zh-TW" b="1" dirty="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F</a:t>
            </a:r>
            <a:r>
              <a:rPr lang="fr-FR" altLang="zh-TW" b="1" dirty="0" bmk="">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igure </a:t>
            </a:r>
            <a:r>
              <a:rPr lang="fr-FR" altLang="zh-TW" dirty="0" bmk="_Toc494530678">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 	La chaîne de transport de l’oignon</a:t>
            </a:r>
            <a:r>
              <a:rPr lang="fr-FR" altLang="zh-TW" dirty="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  </a:t>
            </a:r>
            <a:r>
              <a:rPr lang="fr-FR" altLang="zh-TW"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(Nos enquêtes, 2016)</a:t>
            </a:r>
            <a:endParaRPr lang="fr-FR" altLang="zh-TW" sz="28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727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arn(inVertical)">
                                      <p:cBhvr>
                                        <p:cTn id="43" dur="500"/>
                                        <p:tgtEl>
                                          <p:spTgt spid="9"/>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arn(inVertical)">
                                      <p:cBhvr>
                                        <p:cTn id="46" dur="500"/>
                                        <p:tgtEl>
                                          <p:spTgt spid="10"/>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barn(inVertical)">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animBg="1"/>
      <p:bldP spid="9" grpId="0" animBg="1"/>
      <p:bldP spid="10" grpId="0" animBg="1"/>
      <p:bldP spid="11"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empirique de la distance</a:t>
            </a:r>
            <a:endParaRPr lang="fr-FR" sz="1800" b="0" strike="noStrike" spc="-1" dirty="0">
              <a:solidFill>
                <a:srgbClr val="000000"/>
              </a:solidFill>
              <a:latin typeface="Calibri"/>
            </a:endParaRPr>
          </a:p>
        </p:txBody>
      </p:sp>
      <p:sp>
        <p:nvSpPr>
          <p:cNvPr id="3" name="Rectangle 2">
            <a:extLst>
              <a:ext uri="{FF2B5EF4-FFF2-40B4-BE49-F238E27FC236}">
                <a16:creationId xmlns:a16="http://schemas.microsoft.com/office/drawing/2014/main" id="{2715C67C-EA98-6EDD-49BF-96B4F663FAC1}"/>
              </a:ext>
            </a:extLst>
          </p:cNvPr>
          <p:cNvSpPr/>
          <p:nvPr/>
        </p:nvSpPr>
        <p:spPr>
          <a:xfrm>
            <a:off x="1384655" y="659856"/>
            <a:ext cx="8812112" cy="707886"/>
          </a:xfrm>
          <a:prstGeom prst="rect">
            <a:avLst/>
          </a:prstGeom>
        </p:spPr>
        <p:txBody>
          <a:bodyPr wrap="square">
            <a:spAutoFit/>
          </a:bodyPr>
          <a:lstStyle/>
          <a:p>
            <a:pPr eaLnBrk="0" fontAlgn="base" hangingPunct="0">
              <a:spcBef>
                <a:spcPct val="0"/>
              </a:spcBef>
              <a:spcAft>
                <a:spcPct val="0"/>
              </a:spcAft>
              <a:defRPr/>
            </a:pPr>
            <a:r>
              <a:rPr lang="fr-FR" sz="2000" b="1" dirty="0">
                <a:solidFill>
                  <a:srgbClr val="572314"/>
                </a:solidFill>
                <a:effectLst>
                  <a:outerShdw blurRad="50000" dist="30000" dir="5400000" algn="tl" rotWithShape="0">
                    <a:srgbClr val="000000">
                      <a:alpha val="30000"/>
                    </a:srgbClr>
                  </a:outerShdw>
                </a:effectLst>
                <a:latin typeface="Times New Roman" panose="02020603050405020304" pitchFamily="18" charset="0"/>
                <a:cs typeface="Times New Roman" panose="02020603050405020304" pitchFamily="18" charset="0"/>
              </a:rPr>
              <a:t>Les chaînes de transport des principaux produits vivriers au marché de gros de Bouaké: Le riz paddy</a:t>
            </a:r>
          </a:p>
        </p:txBody>
      </p:sp>
      <p:sp>
        <p:nvSpPr>
          <p:cNvPr id="4" name="Rectangle 231">
            <a:extLst>
              <a:ext uri="{FF2B5EF4-FFF2-40B4-BE49-F238E27FC236}">
                <a16:creationId xmlns:a16="http://schemas.microsoft.com/office/drawing/2014/main" id="{F07A0F97-7776-77B0-4715-730604FE9C96}"/>
              </a:ext>
            </a:extLst>
          </p:cNvPr>
          <p:cNvSpPr>
            <a:spLocks noChangeArrowheads="1"/>
          </p:cNvSpPr>
          <p:nvPr/>
        </p:nvSpPr>
        <p:spPr bwMode="auto">
          <a:xfrm>
            <a:off x="4061443" y="1578040"/>
            <a:ext cx="2158626" cy="725601"/>
          </a:xfrm>
          <a:prstGeom prst="rect">
            <a:avLst/>
          </a:prstGeom>
          <a:solidFill>
            <a:srgbClr val="FFFFFF"/>
          </a:solidFill>
          <a:ln w="28575">
            <a:solidFill>
              <a:schemeClr val="tx1"/>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CHAMP OU VILLAGE</a:t>
            </a:r>
            <a:endParaRPr kumimoji="0" lang="fr-FR" altLang="fr-FR"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233">
            <a:extLst>
              <a:ext uri="{FF2B5EF4-FFF2-40B4-BE49-F238E27FC236}">
                <a16:creationId xmlns:a16="http://schemas.microsoft.com/office/drawing/2014/main" id="{DA82D5D8-251E-3A73-62D4-38396389B78C}"/>
              </a:ext>
            </a:extLst>
          </p:cNvPr>
          <p:cNvSpPr>
            <a:spLocks noChangeArrowheads="1"/>
          </p:cNvSpPr>
          <p:nvPr/>
        </p:nvSpPr>
        <p:spPr bwMode="auto">
          <a:xfrm>
            <a:off x="4027510" y="2764180"/>
            <a:ext cx="2333081" cy="614060"/>
          </a:xfrm>
          <a:prstGeom prst="rect">
            <a:avLst/>
          </a:prstGeom>
          <a:solidFill>
            <a:srgbClr val="FFFFFF"/>
          </a:solidFill>
          <a:ln w="28575">
            <a:solidFill>
              <a:schemeClr val="tx1"/>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LIEU DE STOCKAGE (intermédiaires)</a:t>
            </a:r>
            <a:endParaRPr kumimoji="0" lang="fr-FR" altLang="fr-FR"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32">
            <a:extLst>
              <a:ext uri="{FF2B5EF4-FFF2-40B4-BE49-F238E27FC236}">
                <a16:creationId xmlns:a16="http://schemas.microsoft.com/office/drawing/2014/main" id="{C7784A78-3FDB-0374-4F49-74A48E588B1F}"/>
              </a:ext>
            </a:extLst>
          </p:cNvPr>
          <p:cNvSpPr>
            <a:spLocks noChangeArrowheads="1"/>
          </p:cNvSpPr>
          <p:nvPr/>
        </p:nvSpPr>
        <p:spPr bwMode="auto">
          <a:xfrm>
            <a:off x="4051892" y="3891052"/>
            <a:ext cx="2396137" cy="495300"/>
          </a:xfrm>
          <a:prstGeom prst="rect">
            <a:avLst/>
          </a:prstGeom>
          <a:solidFill>
            <a:srgbClr val="FFFFFF"/>
          </a:solidFill>
          <a:ln w="28575">
            <a:solidFill>
              <a:schemeClr val="tx1"/>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GROSSISTE MGB</a:t>
            </a:r>
            <a:endParaRPr kumimoji="0" lang="fr-FR" altLang="fr-FR"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7" name="Down Arrow 28">
            <a:extLst>
              <a:ext uri="{FF2B5EF4-FFF2-40B4-BE49-F238E27FC236}">
                <a16:creationId xmlns:a16="http://schemas.microsoft.com/office/drawing/2014/main" id="{4D55A2F6-9F9A-7C68-3DD2-FDF7394BCC4C}"/>
              </a:ext>
            </a:extLst>
          </p:cNvPr>
          <p:cNvSpPr/>
          <p:nvPr/>
        </p:nvSpPr>
        <p:spPr>
          <a:xfrm>
            <a:off x="4775932" y="2349426"/>
            <a:ext cx="219075" cy="304800"/>
          </a:xfrm>
          <a:prstGeom prst="downArrow">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8" name="Down Arrow 29">
            <a:extLst>
              <a:ext uri="{FF2B5EF4-FFF2-40B4-BE49-F238E27FC236}">
                <a16:creationId xmlns:a16="http://schemas.microsoft.com/office/drawing/2014/main" id="{AA2A99B9-26EC-3099-DEF1-CCB4ECE6E581}"/>
              </a:ext>
            </a:extLst>
          </p:cNvPr>
          <p:cNvSpPr/>
          <p:nvPr/>
        </p:nvSpPr>
        <p:spPr>
          <a:xfrm>
            <a:off x="4873722" y="3455596"/>
            <a:ext cx="171450" cy="397510"/>
          </a:xfrm>
          <a:prstGeom prst="downArrow">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9" name="Down Arrow 30">
            <a:extLst>
              <a:ext uri="{FF2B5EF4-FFF2-40B4-BE49-F238E27FC236}">
                <a16:creationId xmlns:a16="http://schemas.microsoft.com/office/drawing/2014/main" id="{A86581D9-E349-CD0F-CAA3-DF2B71E8FA46}"/>
              </a:ext>
            </a:extLst>
          </p:cNvPr>
          <p:cNvSpPr/>
          <p:nvPr/>
        </p:nvSpPr>
        <p:spPr>
          <a:xfrm>
            <a:off x="4846058" y="4431364"/>
            <a:ext cx="238125" cy="723900"/>
          </a:xfrm>
          <a:prstGeom prst="downArrow">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cxnSp>
        <p:nvCxnSpPr>
          <p:cNvPr id="10" name="Elbow Connector 31">
            <a:extLst>
              <a:ext uri="{FF2B5EF4-FFF2-40B4-BE49-F238E27FC236}">
                <a16:creationId xmlns:a16="http://schemas.microsoft.com/office/drawing/2014/main" id="{9BDF820B-9962-9AB3-E56E-309DC1F84338}"/>
              </a:ext>
            </a:extLst>
          </p:cNvPr>
          <p:cNvCxnSpPr>
            <a:endCxn id="13" idx="1"/>
          </p:cNvCxnSpPr>
          <p:nvPr/>
        </p:nvCxnSpPr>
        <p:spPr>
          <a:xfrm>
            <a:off x="4997547" y="2442136"/>
            <a:ext cx="1224136" cy="114980"/>
          </a:xfrm>
          <a:prstGeom prst="bentConnector3">
            <a:avLst/>
          </a:prstGeom>
          <a:noFill/>
          <a:ln w="6350" cap="flat" cmpd="sng" algn="ctr">
            <a:solidFill>
              <a:srgbClr val="5B9BD5"/>
            </a:solidFill>
            <a:prstDash val="solid"/>
            <a:miter lim="800000"/>
            <a:tailEnd type="triangle"/>
          </a:ln>
          <a:effectLst/>
        </p:spPr>
      </p:cxnSp>
      <p:cxnSp>
        <p:nvCxnSpPr>
          <p:cNvPr id="11" name="Elbow Connector 33">
            <a:extLst>
              <a:ext uri="{FF2B5EF4-FFF2-40B4-BE49-F238E27FC236}">
                <a16:creationId xmlns:a16="http://schemas.microsoft.com/office/drawing/2014/main" id="{48C78F3B-4046-CAF0-A300-C11E27AFC155}"/>
              </a:ext>
            </a:extLst>
          </p:cNvPr>
          <p:cNvCxnSpPr/>
          <p:nvPr/>
        </p:nvCxnSpPr>
        <p:spPr>
          <a:xfrm>
            <a:off x="5069555" y="3607996"/>
            <a:ext cx="1330052" cy="49569"/>
          </a:xfrm>
          <a:prstGeom prst="bentConnector3">
            <a:avLst>
              <a:gd name="adj1" fmla="val 50000"/>
            </a:avLst>
          </a:prstGeom>
          <a:noFill/>
          <a:ln w="6350" cap="flat" cmpd="sng" algn="ctr">
            <a:solidFill>
              <a:srgbClr val="5B9BD5"/>
            </a:solidFill>
            <a:prstDash val="solid"/>
            <a:miter lim="800000"/>
            <a:tailEnd type="triangle"/>
          </a:ln>
          <a:effectLst/>
        </p:spPr>
      </p:cxnSp>
      <p:cxnSp>
        <p:nvCxnSpPr>
          <p:cNvPr id="12" name="Elbow Connector 34">
            <a:extLst>
              <a:ext uri="{FF2B5EF4-FFF2-40B4-BE49-F238E27FC236}">
                <a16:creationId xmlns:a16="http://schemas.microsoft.com/office/drawing/2014/main" id="{AD8F3100-E00B-C750-8032-C1B65D60469D}"/>
              </a:ext>
            </a:extLst>
          </p:cNvPr>
          <p:cNvCxnSpPr/>
          <p:nvPr/>
        </p:nvCxnSpPr>
        <p:spPr>
          <a:xfrm rot="10800000" flipV="1">
            <a:off x="4277468" y="4851960"/>
            <a:ext cx="586731" cy="38447"/>
          </a:xfrm>
          <a:prstGeom prst="bentConnector3">
            <a:avLst>
              <a:gd name="adj1" fmla="val 50000"/>
            </a:avLst>
          </a:prstGeom>
          <a:noFill/>
          <a:ln w="6350" cap="flat" cmpd="sng" algn="ctr">
            <a:solidFill>
              <a:srgbClr val="5B9BD5"/>
            </a:solidFill>
            <a:prstDash val="solid"/>
            <a:miter lim="800000"/>
            <a:tailEnd type="triangle"/>
          </a:ln>
          <a:effectLst/>
        </p:spPr>
      </p:cxnSp>
      <p:sp>
        <p:nvSpPr>
          <p:cNvPr id="13" name="Rectangle 15">
            <a:extLst>
              <a:ext uri="{FF2B5EF4-FFF2-40B4-BE49-F238E27FC236}">
                <a16:creationId xmlns:a16="http://schemas.microsoft.com/office/drawing/2014/main" id="{DBC73A5F-C51C-735A-ED5C-467C8C73BB90}"/>
              </a:ext>
            </a:extLst>
          </p:cNvPr>
          <p:cNvSpPr>
            <a:spLocks noChangeArrowheads="1"/>
          </p:cNvSpPr>
          <p:nvPr/>
        </p:nvSpPr>
        <p:spPr bwMode="auto">
          <a:xfrm>
            <a:off x="6221683" y="1880007"/>
            <a:ext cx="3995936"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fr-FR" altLang="fr-FR"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Charrette, tracteur, tricycle, moto, voiture</a:t>
            </a:r>
            <a:r>
              <a:rPr lang="fr-FR" altLang="fr-FR"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de transport, </a:t>
            </a:r>
            <a:r>
              <a:rPr lang="fr-FR" altLang="fr-FR"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pick</a:t>
            </a:r>
            <a:r>
              <a:rPr lang="fr-FR" altLang="fr-FR"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up </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4" name="Rectangle 20">
            <a:extLst>
              <a:ext uri="{FF2B5EF4-FFF2-40B4-BE49-F238E27FC236}">
                <a16:creationId xmlns:a16="http://schemas.microsoft.com/office/drawing/2014/main" id="{C7540E83-C265-9828-4DD8-EF70B13ED8F9}"/>
              </a:ext>
            </a:extLst>
          </p:cNvPr>
          <p:cNvSpPr>
            <a:spLocks noChangeArrowheads="1"/>
          </p:cNvSpPr>
          <p:nvPr/>
        </p:nvSpPr>
        <p:spPr bwMode="auto">
          <a:xfrm>
            <a:off x="6402211" y="2564958"/>
            <a:ext cx="3851920"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eaLnBrk="0" fontAlgn="base" hangingPunct="0">
              <a:spcBef>
                <a:spcPct val="0"/>
              </a:spcBef>
              <a:spcAft>
                <a:spcPct val="0"/>
              </a:spcAft>
            </a:pPr>
            <a:r>
              <a:rPr kumimoji="0" lang="fr-FR" altLang="fr-FR"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fr-FR" altLang="fr-FR"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Pick</a:t>
            </a:r>
            <a:r>
              <a:rPr kumimoji="0" lang="fr-FR" altLang="fr-FR"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up, camion, v</a:t>
            </a:r>
            <a:r>
              <a:rPr kumimoji="0" lang="fr-FR" altLang="fr-FR"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hicule de transport </a:t>
            </a:r>
            <a:r>
              <a:rPr lang="fr-FR" altLang="fr-FR" dirty="0">
                <a:latin typeface="Times New Roman" panose="02020603050405020304" pitchFamily="18" charset="0"/>
                <a:ea typeface="Calibri" panose="020F0502020204030204" pitchFamily="34" charset="0"/>
                <a:cs typeface="Times New Roman" panose="02020603050405020304" pitchFamily="18" charset="0"/>
              </a:rPr>
              <a:t>personne, les bâch</a:t>
            </a:r>
            <a:r>
              <a:rPr lang="fr-FR" altLang="fr-FR" dirty="0">
                <a:latin typeface="Calibri" panose="020F0502020204030204" pitchFamily="34" charset="0"/>
                <a:ea typeface="Calibri" panose="020F0502020204030204" pitchFamily="34" charset="0"/>
                <a:cs typeface="Times New Roman" panose="02020603050405020304" pitchFamily="18" charset="0"/>
              </a:rPr>
              <a:t>é</a:t>
            </a:r>
            <a:r>
              <a:rPr lang="fr-FR" altLang="fr-FR" dirty="0">
                <a:latin typeface="Times New Roman" panose="02020603050405020304" pitchFamily="18" charset="0"/>
                <a:ea typeface="Calibri" panose="020F0502020204030204" pitchFamily="34" charset="0"/>
                <a:cs typeface="Times New Roman" panose="02020603050405020304" pitchFamily="18" charset="0"/>
              </a:rPr>
              <a:t>es, les taxi-brousse et le portage.</a:t>
            </a:r>
            <a:endParaRPr lang="fr-FR" altLang="fr-FR" sz="105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5" name="Rectangle 21">
            <a:extLst>
              <a:ext uri="{FF2B5EF4-FFF2-40B4-BE49-F238E27FC236}">
                <a16:creationId xmlns:a16="http://schemas.microsoft.com/office/drawing/2014/main" id="{E62A56DA-63F4-57BC-BF63-78D06C7F3D5B}"/>
              </a:ext>
            </a:extLst>
          </p:cNvPr>
          <p:cNvSpPr>
            <a:spLocks noChangeArrowheads="1"/>
          </p:cNvSpPr>
          <p:nvPr/>
        </p:nvSpPr>
        <p:spPr bwMode="auto">
          <a:xfrm>
            <a:off x="1384655" y="4471134"/>
            <a:ext cx="318084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a:t>
            </a:r>
            <a:r>
              <a:rPr kumimoji="0" lang="fr-FR" altLang="fr-FR"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hicule de transport, camion,</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gros camion, </a:t>
            </a:r>
            <a:r>
              <a:rPr kumimoji="0" lang="fr-FR" altLang="fr-FR"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pick</a:t>
            </a:r>
            <a:r>
              <a:rPr kumimoji="0" lang="fr-FR" altLang="fr-FR"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up, tricycle</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Rectangle 23">
            <a:extLst>
              <a:ext uri="{FF2B5EF4-FFF2-40B4-BE49-F238E27FC236}">
                <a16:creationId xmlns:a16="http://schemas.microsoft.com/office/drawing/2014/main" id="{FEC1CFA9-4E57-079A-0FD5-46CFE4217218}"/>
              </a:ext>
            </a:extLst>
          </p:cNvPr>
          <p:cNvSpPr>
            <a:spLocks noChangeArrowheads="1"/>
          </p:cNvSpPr>
          <p:nvPr/>
        </p:nvSpPr>
        <p:spPr bwMode="auto">
          <a:xfrm>
            <a:off x="1672687" y="5034424"/>
            <a:ext cx="9229516" cy="182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2800" b="0" i="0" u="none" strike="noStrike" cap="none" normalizeH="0" baseline="0" dirty="0">
                <a:ln>
                  <a:noFill/>
                </a:ln>
                <a:solidFill>
                  <a:schemeClr val="tx1"/>
                </a:solidFill>
                <a:effectLst/>
                <a:latin typeface="Arial" panose="020B0604020202020204" pitchFamily="34" charset="0"/>
              </a:rPr>
            </a:br>
            <a:endParaRPr kumimoji="0" lang="fr-FR" altLang="fr-FR"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zh-TW" b="1" i="0" u="sng" strike="noStrike" cap="none" normalizeH="0" baseline="0" dirty="0">
                <a:ln>
                  <a:noFill/>
                </a:ln>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F</a:t>
            </a:r>
            <a:r>
              <a:rPr kumimoji="0" lang="fr-FR" altLang="zh-TW" b="1" i="0" u="sng" strike="noStrike" cap="none" normalizeH="0" baseline="0" dirty="0" bmk="">
                <a:ln>
                  <a:noFill/>
                </a:ln>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igure </a:t>
            </a:r>
            <a:r>
              <a:rPr kumimoji="0" lang="fr-FR" altLang="zh-TW" b="1" i="0" u="none" strike="noStrike" cap="none" normalizeH="0" baseline="0" dirty="0" bmk="_Toc494530679">
                <a:ln>
                  <a:noFill/>
                </a:ln>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 : </a:t>
            </a:r>
            <a:r>
              <a:rPr lang="fr-FR" altLang="zh-TW" b="1" dirty="0" bmk="_Toc494530679">
                <a:solidFill>
                  <a:srgbClr val="000000"/>
                </a:solidFill>
                <a:latin typeface="Times New Roman" panose="02020603050405020304" pitchFamily="18" charset="0"/>
                <a:ea typeface="PMingLiU" panose="02020500000000000000" pitchFamily="18" charset="-120"/>
                <a:cs typeface="Times New Roman" panose="02020603050405020304" pitchFamily="18" charset="0"/>
              </a:rPr>
              <a:t>L</a:t>
            </a:r>
            <a:r>
              <a:rPr kumimoji="0" lang="fr-FR" altLang="zh-TW" b="0" i="0" u="none" strike="noStrike" cap="none" normalizeH="0" baseline="0" dirty="0" bmk="_Toc494530679">
                <a:ln>
                  <a:noFill/>
                </a:ln>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a chaîne de transport du riz paddy</a:t>
            </a:r>
            <a:r>
              <a:rPr kumimoji="0" lang="fr-FR" altLang="zh-TW" b="1" i="0" u="none" strike="noStrike" cap="none" normalizeH="0" baseline="0" dirty="0">
                <a:ln>
                  <a:noFill/>
                </a:ln>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 </a:t>
            </a:r>
            <a:r>
              <a:rPr kumimoji="0" lang="fr-FR" altLang="zh-TW"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(Nos enquêtes, 2016).</a:t>
            </a:r>
            <a:endParaRPr kumimoji="0" lang="fr-FR" altLang="zh-TW"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zh-TW" sz="2800" b="0" i="0" u="none" strike="noStrike" cap="none" normalizeH="0" baseline="0" dirty="0">
              <a:ln>
                <a:noFill/>
              </a:ln>
              <a:solidFill>
                <a:schemeClr val="tx1"/>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372A297D-ADCB-1A21-BB9B-18DDDB357845}"/>
              </a:ext>
            </a:extLst>
          </p:cNvPr>
          <p:cNvSpPr/>
          <p:nvPr/>
        </p:nvSpPr>
        <p:spPr>
          <a:xfrm>
            <a:off x="4277467" y="5178440"/>
            <a:ext cx="2097474" cy="72008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a:latin typeface="Times New Roman" panose="02020603050405020304" pitchFamily="18" charset="0"/>
                <a:cs typeface="Times New Roman" panose="02020603050405020304" pitchFamily="18" charset="0"/>
              </a:rPr>
              <a:t>MARCHE URBAIN</a:t>
            </a:r>
          </a:p>
        </p:txBody>
      </p:sp>
    </p:spTree>
    <p:extLst>
      <p:ext uri="{BB962C8B-B14F-4D97-AF65-F5344CB8AC3E}">
        <p14:creationId xmlns:p14="http://schemas.microsoft.com/office/powerpoint/2010/main" val="92317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ppt_x"/>
                                          </p:val>
                                        </p:tav>
                                        <p:tav tm="100000">
                                          <p:val>
                                            <p:strVal val="#ppt_x"/>
                                          </p:val>
                                        </p:tav>
                                      </p:tavLst>
                                    </p:anim>
                                    <p:anim calcmode="lin" valueType="num">
                                      <p:cBhvr additive="base">
                                        <p:cTn id="54" dur="500" fill="hold"/>
                                        <p:tgtEl>
                                          <p:spTgt spid="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barn(inVertical)">
                                      <p:cBhvr>
                                        <p:cTn id="63" dur="500"/>
                                        <p:tgtEl>
                                          <p:spTgt spid="12"/>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barn(inVertical)">
                                      <p:cBhvr>
                                        <p:cTn id="66" dur="500"/>
                                        <p:tgtEl>
                                          <p:spTgt spid="15"/>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barn(inVertical)">
                                      <p:cBhvr>
                                        <p:cTn id="6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3" grpId="0"/>
      <p:bldP spid="14" grpId="0"/>
      <p:bldP spid="15" grpId="0"/>
      <p:bldP spid="16" grpId="0"/>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empirique de la distance</a:t>
            </a:r>
            <a:endParaRPr lang="fr-FR" sz="1800" b="0" strike="noStrike" spc="-1" dirty="0">
              <a:solidFill>
                <a:srgbClr val="000000"/>
              </a:solidFill>
              <a:latin typeface="Calibri"/>
            </a:endParaRPr>
          </a:p>
        </p:txBody>
      </p:sp>
      <p:pic>
        <p:nvPicPr>
          <p:cNvPr id="3" name="Picture 16" descr="C:\Users\mariam\Desktop\102_FUJI\DSCF2024.JPG">
            <a:extLst>
              <a:ext uri="{FF2B5EF4-FFF2-40B4-BE49-F238E27FC236}">
                <a16:creationId xmlns:a16="http://schemas.microsoft.com/office/drawing/2014/main" id="{83E2567A-6841-17BE-1BB8-CFDFA64D9799}"/>
              </a:ext>
            </a:extLst>
          </p:cNvPr>
          <p:cNvPicPr/>
          <p:nvPr/>
        </p:nvPicPr>
        <p:blipFill rotWithShape="1">
          <a:blip r:embed="rId3" cstate="print">
            <a:extLst>
              <a:ext uri="{28A0092B-C50C-407E-A947-70E740481C1C}">
                <a14:useLocalDpi xmlns:a14="http://schemas.microsoft.com/office/drawing/2010/main" val="0"/>
              </a:ext>
            </a:extLst>
          </a:blip>
          <a:srcRect r="-323" b="16068"/>
          <a:stretch/>
        </p:blipFill>
        <p:spPr bwMode="auto">
          <a:xfrm>
            <a:off x="6727967" y="2726812"/>
            <a:ext cx="3086735" cy="25179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899ED2AC-F42E-A5C9-A7E9-F2E9DC0B788A}"/>
              </a:ext>
            </a:extLst>
          </p:cNvPr>
          <p:cNvSpPr/>
          <p:nvPr/>
        </p:nvSpPr>
        <p:spPr>
          <a:xfrm>
            <a:off x="5746758" y="5535124"/>
            <a:ext cx="4572000" cy="613117"/>
          </a:xfrm>
          <a:prstGeom prst="rect">
            <a:avLst/>
          </a:prstGeom>
        </p:spPr>
        <p:txBody>
          <a:bodyPr>
            <a:spAutoFit/>
          </a:bodyPr>
          <a:lstStyle/>
          <a:p>
            <a:pPr>
              <a:lnSpc>
                <a:spcPct val="150000"/>
              </a:lnSpc>
            </a:pPr>
            <a:r>
              <a:rPr lang="fr-FR" sz="1200" b="1" u="sng" dirty="0">
                <a:latin typeface="Times New Roman" panose="02020603050405020304" pitchFamily="18" charset="0"/>
                <a:ea typeface="PMingLiU" panose="02020500000000000000" pitchFamily="18" charset="-120"/>
              </a:rPr>
              <a:t>Photo 2  </a:t>
            </a:r>
            <a:r>
              <a:rPr lang="fr-FR" sz="900" b="1" dirty="0">
                <a:latin typeface="Times New Roman" panose="02020603050405020304" pitchFamily="18" charset="0"/>
                <a:ea typeface="PMingLiU" panose="02020500000000000000" pitchFamily="18" charset="-120"/>
              </a:rPr>
              <a:t> </a:t>
            </a:r>
            <a:r>
              <a:rPr lang="fr-FR" sz="1200" b="1" i="1" dirty="0">
                <a:latin typeface="Times New Roman" panose="02020603050405020304" pitchFamily="18" charset="0"/>
                <a:ea typeface="PMingLiU" panose="02020500000000000000" pitchFamily="18" charset="-120"/>
              </a:rPr>
              <a:t>:</a:t>
            </a:r>
            <a:r>
              <a:rPr lang="fr-FR" sz="1200" b="1" dirty="0">
                <a:latin typeface="Times New Roman" panose="02020603050405020304" pitchFamily="18" charset="0"/>
                <a:ea typeface="PMingLiU" panose="02020500000000000000" pitchFamily="18" charset="-120"/>
              </a:rPr>
              <a:t> </a:t>
            </a:r>
            <a:r>
              <a:rPr lang="fr-FR" sz="1200" dirty="0">
                <a:latin typeface="Times New Roman" panose="02020603050405020304" pitchFamily="18" charset="0"/>
                <a:ea typeface="PMingLiU" panose="02020500000000000000" pitchFamily="18" charset="-120"/>
              </a:rPr>
              <a:t>Chargement d'ignames par un gros camion malien </a:t>
            </a:r>
            <a:r>
              <a:rPr lang="fr-FR" sz="1200" i="1" dirty="0">
                <a:latin typeface="Times New Roman" panose="02020603050405020304" pitchFamily="18" charset="0"/>
                <a:ea typeface="PMingLiU" panose="02020500000000000000" pitchFamily="18" charset="-120"/>
              </a:rPr>
              <a:t>(Crédit photographique Bamba V, 2016.)</a:t>
            </a:r>
            <a:endParaRPr lang="fr-FR" sz="900" b="1" dirty="0">
              <a:latin typeface="Times New Roman" panose="02020603050405020304" pitchFamily="18" charset="0"/>
              <a:ea typeface="PMingLiU" panose="02020500000000000000" pitchFamily="18" charset="-120"/>
            </a:endParaRPr>
          </a:p>
        </p:txBody>
      </p:sp>
      <p:pic>
        <p:nvPicPr>
          <p:cNvPr id="5" name="Picture 2">
            <a:extLst>
              <a:ext uri="{FF2B5EF4-FFF2-40B4-BE49-F238E27FC236}">
                <a16:creationId xmlns:a16="http://schemas.microsoft.com/office/drawing/2014/main" id="{42E1CD39-27A9-DBED-8B93-707CC73DAB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9806" y="3014844"/>
            <a:ext cx="3528392" cy="2194436"/>
          </a:xfrm>
          <a:prstGeom prst="rect">
            <a:avLst/>
          </a:prstGeom>
        </p:spPr>
      </p:pic>
      <p:sp>
        <p:nvSpPr>
          <p:cNvPr id="6" name="Rectangle 5">
            <a:extLst>
              <a:ext uri="{FF2B5EF4-FFF2-40B4-BE49-F238E27FC236}">
                <a16:creationId xmlns:a16="http://schemas.microsoft.com/office/drawing/2014/main" id="{1E5DCDC1-93A4-DA70-FA97-03A9F95D905B}"/>
              </a:ext>
            </a:extLst>
          </p:cNvPr>
          <p:cNvSpPr/>
          <p:nvPr/>
        </p:nvSpPr>
        <p:spPr>
          <a:xfrm>
            <a:off x="1173742" y="5535124"/>
            <a:ext cx="4572000" cy="613117"/>
          </a:xfrm>
          <a:prstGeom prst="rect">
            <a:avLst/>
          </a:prstGeom>
        </p:spPr>
        <p:txBody>
          <a:bodyPr>
            <a:spAutoFit/>
          </a:bodyPr>
          <a:lstStyle/>
          <a:p>
            <a:pPr>
              <a:lnSpc>
                <a:spcPct val="150000"/>
              </a:lnSpc>
            </a:pPr>
            <a:r>
              <a:rPr lang="fr-FR" sz="1200" b="1" u="sng" dirty="0">
                <a:latin typeface="Times New Roman" panose="02020603050405020304" pitchFamily="18" charset="0"/>
                <a:ea typeface="PMingLiU" panose="02020500000000000000" pitchFamily="18" charset="-120"/>
              </a:rPr>
              <a:t>Photo 1  </a:t>
            </a:r>
            <a:r>
              <a:rPr lang="fr-FR" sz="900" b="1" dirty="0">
                <a:latin typeface="Times New Roman" panose="02020603050405020304" pitchFamily="18" charset="0"/>
                <a:ea typeface="PMingLiU" panose="02020500000000000000" pitchFamily="18" charset="-120"/>
              </a:rPr>
              <a:t> </a:t>
            </a:r>
            <a:r>
              <a:rPr lang="fr-FR" sz="1200" b="1" i="1" dirty="0">
                <a:latin typeface="Times New Roman" panose="02020603050405020304" pitchFamily="18" charset="0"/>
                <a:ea typeface="PMingLiU" panose="02020500000000000000" pitchFamily="18" charset="-120"/>
              </a:rPr>
              <a:t>:</a:t>
            </a:r>
            <a:r>
              <a:rPr lang="fr-FR" sz="1200" b="1" dirty="0">
                <a:latin typeface="Times New Roman" panose="02020603050405020304" pitchFamily="18" charset="0"/>
                <a:ea typeface="PMingLiU" panose="02020500000000000000" pitchFamily="18" charset="-120"/>
              </a:rPr>
              <a:t> </a:t>
            </a:r>
            <a:r>
              <a:rPr lang="fr-FR" sz="1200" dirty="0">
                <a:latin typeface="Times New Roman" panose="02020603050405020304" pitchFamily="18" charset="0"/>
                <a:ea typeface="PMingLiU" panose="02020500000000000000" pitchFamily="18" charset="-120"/>
              </a:rPr>
              <a:t>Déchargement d‘oignons par une remorque plateau burkinabé </a:t>
            </a:r>
            <a:r>
              <a:rPr lang="fr-FR" sz="1200" i="1" dirty="0">
                <a:latin typeface="Times New Roman" panose="02020603050405020304" pitchFamily="18" charset="0"/>
                <a:ea typeface="PMingLiU" panose="02020500000000000000" pitchFamily="18" charset="-120"/>
              </a:rPr>
              <a:t>(Crédit photographique Bamba V, 2016.)</a:t>
            </a:r>
            <a:endParaRPr lang="fr-FR" sz="900" b="1" dirty="0">
              <a:latin typeface="Times New Roman" panose="02020603050405020304" pitchFamily="18" charset="0"/>
              <a:ea typeface="PMingLiU" panose="02020500000000000000" pitchFamily="18" charset="-120"/>
            </a:endParaRPr>
          </a:p>
        </p:txBody>
      </p:sp>
      <p:sp>
        <p:nvSpPr>
          <p:cNvPr id="7" name="Rectangle 6">
            <a:extLst>
              <a:ext uri="{FF2B5EF4-FFF2-40B4-BE49-F238E27FC236}">
                <a16:creationId xmlns:a16="http://schemas.microsoft.com/office/drawing/2014/main" id="{32375318-4AE5-619A-6F24-B5F893AAC42B}"/>
              </a:ext>
            </a:extLst>
          </p:cNvPr>
          <p:cNvSpPr/>
          <p:nvPr/>
        </p:nvSpPr>
        <p:spPr>
          <a:xfrm>
            <a:off x="1506646" y="926612"/>
            <a:ext cx="9576674" cy="400110"/>
          </a:xfrm>
          <a:prstGeom prst="rect">
            <a:avLst/>
          </a:prstGeom>
        </p:spPr>
        <p:txBody>
          <a:bodyPr wrap="square">
            <a:spAutoFit/>
          </a:bodyPr>
          <a:lstStyle/>
          <a:p>
            <a:pPr lvl="0" eaLnBrk="0" fontAlgn="base" hangingPunct="0">
              <a:spcBef>
                <a:spcPct val="0"/>
              </a:spcBef>
              <a:spcAft>
                <a:spcPct val="0"/>
              </a:spcAft>
              <a:defRPr/>
            </a:pPr>
            <a:r>
              <a:rPr lang="fr-FR" sz="2000" b="1" dirty="0">
                <a:solidFill>
                  <a:srgbClr val="572314"/>
                </a:solidFill>
                <a:effectLst>
                  <a:outerShdw blurRad="50000" dist="30000" dir="5400000" algn="tl" rotWithShape="0">
                    <a:srgbClr val="000000">
                      <a:alpha val="30000"/>
                    </a:srgbClr>
                  </a:outerShdw>
                </a:effectLst>
                <a:latin typeface="Times New Roman" panose="02020603050405020304" pitchFamily="18" charset="0"/>
                <a:cs typeface="Times New Roman" panose="02020603050405020304" pitchFamily="18" charset="0"/>
              </a:rPr>
              <a:t>Les moyens de transport approvisionnant les produits vivriers au marché de gros </a:t>
            </a:r>
          </a:p>
        </p:txBody>
      </p:sp>
    </p:spTree>
    <p:extLst>
      <p:ext uri="{BB962C8B-B14F-4D97-AF65-F5344CB8AC3E}">
        <p14:creationId xmlns:p14="http://schemas.microsoft.com/office/powerpoint/2010/main" val="176397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empirique de la distance</a:t>
            </a:r>
            <a:endParaRPr lang="fr-FR" sz="1800" b="0" strike="noStrike" spc="-1" dirty="0">
              <a:solidFill>
                <a:srgbClr val="000000"/>
              </a:solidFill>
              <a:latin typeface="Calibri"/>
            </a:endParaRPr>
          </a:p>
        </p:txBody>
      </p:sp>
      <p:cxnSp>
        <p:nvCxnSpPr>
          <p:cNvPr id="3" name="Connecteur droit 2">
            <a:extLst>
              <a:ext uri="{FF2B5EF4-FFF2-40B4-BE49-F238E27FC236}">
                <a16:creationId xmlns:a16="http://schemas.microsoft.com/office/drawing/2014/main" id="{B36DBEA5-27D3-92D6-5FCC-ACC9A00A3B47}"/>
              </a:ext>
            </a:extLst>
          </p:cNvPr>
          <p:cNvCxnSpPr/>
          <p:nvPr/>
        </p:nvCxnSpPr>
        <p:spPr>
          <a:xfrm>
            <a:off x="7097854" y="829112"/>
            <a:ext cx="17281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29" descr="C:\Users\mariam\Pictures\PHOTO THESE\101_FUJI\DSCF1001.JPG">
            <a:extLst>
              <a:ext uri="{FF2B5EF4-FFF2-40B4-BE49-F238E27FC236}">
                <a16:creationId xmlns:a16="http://schemas.microsoft.com/office/drawing/2014/main" id="{8B8B8099-5408-68A8-54D6-EFB20C018D7F}"/>
              </a:ext>
            </a:extLst>
          </p:cNvPr>
          <p:cNvPicPr/>
          <p:nvPr/>
        </p:nvPicPr>
        <p:blipFill rotWithShape="1">
          <a:blip r:embed="rId3"/>
          <a:srcRect l="21466" t="-441" r="19238" b="57421"/>
          <a:stretch/>
        </p:blipFill>
        <p:spPr bwMode="auto">
          <a:xfrm>
            <a:off x="6197753" y="3976355"/>
            <a:ext cx="3924437" cy="18589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5" name="Rectangle 3">
            <a:extLst>
              <a:ext uri="{FF2B5EF4-FFF2-40B4-BE49-F238E27FC236}">
                <a16:creationId xmlns:a16="http://schemas.microsoft.com/office/drawing/2014/main" id="{05396BBF-61C1-6738-8953-DD8EE6FAB86B}"/>
              </a:ext>
            </a:extLst>
          </p:cNvPr>
          <p:cNvSpPr>
            <a:spLocks noChangeArrowheads="1"/>
          </p:cNvSpPr>
          <p:nvPr/>
        </p:nvSpPr>
        <p:spPr bwMode="auto">
          <a:xfrm>
            <a:off x="6096575" y="5851455"/>
            <a:ext cx="424847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lnSpc>
                <a:spcPct val="150000"/>
              </a:lnSpc>
              <a:spcBef>
                <a:spcPct val="0"/>
              </a:spcBef>
              <a:spcAft>
                <a:spcPct val="0"/>
              </a:spcAft>
            </a:pPr>
            <a:r>
              <a:rPr lang="fr-FR" altLang="fr-FR" sz="1200" b="1" u="sng" dirty="0">
                <a:latin typeface="Times New Roman" panose="02020603050405020304" pitchFamily="18" charset="0"/>
                <a:ea typeface="PMingLiU" panose="02020500000000000000" pitchFamily="18" charset="-120"/>
              </a:rPr>
              <a:t>Photo 6 </a:t>
            </a:r>
            <a:r>
              <a:rPr lang="fr-FR" altLang="fr-FR" sz="1200" b="1" dirty="0">
                <a:latin typeface="Times New Roman" panose="02020603050405020304" pitchFamily="18" charset="0"/>
                <a:ea typeface="PMingLiU" panose="02020500000000000000" pitchFamily="18" charset="-120"/>
              </a:rPr>
              <a:t>  </a:t>
            </a:r>
            <a:r>
              <a:rPr lang="fr-FR" altLang="fr-FR" sz="1200" dirty="0">
                <a:latin typeface="Times New Roman" panose="02020603050405020304" pitchFamily="18" charset="0"/>
                <a:cs typeface="Times New Roman" panose="02020603050405020304" pitchFamily="18" charset="0"/>
              </a:rPr>
              <a:t>: Véhicule de transport communal (taxi) dont le porte bagage est chargé de sacs de maïs. (</a:t>
            </a:r>
            <a:r>
              <a:rPr lang="fr-FR" altLang="fr-FR" sz="1200" b="1" i="1" dirty="0">
                <a:latin typeface="Times New Roman" panose="02020603050405020304" pitchFamily="18" charset="0"/>
                <a:cs typeface="Times New Roman" panose="02020603050405020304" pitchFamily="18" charset="0"/>
              </a:rPr>
              <a:t>Crédit photographique Bamba V, 2016)</a:t>
            </a:r>
            <a:endParaRPr lang="fr-FR" altLang="fr-FR" sz="900" b="1" dirty="0">
              <a:latin typeface="Times New Roman" panose="02020603050405020304" pitchFamily="18" charset="0"/>
              <a:ea typeface="PMingLiU" panose="02020500000000000000" pitchFamily="18" charset="-120"/>
            </a:endParaRPr>
          </a:p>
          <a:p>
            <a:pPr algn="just" eaLnBrk="0" fontAlgn="base" hangingPunct="0">
              <a:lnSpc>
                <a:spcPct val="150000"/>
              </a:lnSpc>
              <a:spcBef>
                <a:spcPct val="0"/>
              </a:spcBef>
              <a:spcAft>
                <a:spcPct val="0"/>
              </a:spcAft>
            </a:pPr>
            <a:r>
              <a:rPr lang="fr-FR" altLang="fr-FR" sz="1200" i="1" dirty="0">
                <a:latin typeface="Times New Roman" panose="02020603050405020304" pitchFamily="18" charset="0"/>
                <a:cs typeface="Times New Roman" panose="02020603050405020304" pitchFamily="18" charset="0"/>
              </a:rPr>
              <a:t> </a:t>
            </a:r>
            <a:endParaRPr lang="fr-FR" altLang="fr-FR" sz="1100" dirty="0">
              <a:latin typeface="Calibri" panose="020F0502020204030204" pitchFamily="34" charset="0"/>
            </a:endParaRPr>
          </a:p>
        </p:txBody>
      </p:sp>
      <p:sp>
        <p:nvSpPr>
          <p:cNvPr id="6" name="Rectangle 4">
            <a:extLst>
              <a:ext uri="{FF2B5EF4-FFF2-40B4-BE49-F238E27FC236}">
                <a16:creationId xmlns:a16="http://schemas.microsoft.com/office/drawing/2014/main" id="{DCB154EF-B63F-A6EF-CD7D-FFA006B5953C}"/>
              </a:ext>
            </a:extLst>
          </p:cNvPr>
          <p:cNvSpPr>
            <a:spLocks noChangeArrowheads="1"/>
          </p:cNvSpPr>
          <p:nvPr/>
        </p:nvSpPr>
        <p:spPr bwMode="auto">
          <a:xfrm>
            <a:off x="1337214" y="6231453"/>
            <a:ext cx="4362524" cy="61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lnSpc>
                <a:spcPct val="150000"/>
              </a:lnSpc>
              <a:spcBef>
                <a:spcPct val="0"/>
              </a:spcBef>
              <a:spcAft>
                <a:spcPct val="0"/>
              </a:spcAft>
            </a:pPr>
            <a:r>
              <a:rPr lang="fr-FR" altLang="fr-FR" sz="1200" b="1" u="sng" dirty="0">
                <a:latin typeface="Times New Roman" panose="02020603050405020304" pitchFamily="18" charset="0"/>
                <a:ea typeface="PMingLiU" panose="02020500000000000000" pitchFamily="18" charset="-120"/>
              </a:rPr>
              <a:t>Photo 5 </a:t>
            </a:r>
            <a:r>
              <a:rPr lang="fr-FR" altLang="fr-FR" sz="1200" b="1" dirty="0">
                <a:latin typeface="Times New Roman" panose="02020603050405020304" pitchFamily="18" charset="0"/>
                <a:ea typeface="PMingLiU" panose="02020500000000000000" pitchFamily="18" charset="-120"/>
              </a:rPr>
              <a:t> </a:t>
            </a:r>
            <a:r>
              <a:rPr lang="fr-FR" altLang="fr-FR" sz="900" b="1" dirty="0">
                <a:latin typeface="Times New Roman" panose="02020603050405020304" pitchFamily="18" charset="0"/>
                <a:ea typeface="PMingLiU" panose="02020500000000000000" pitchFamily="18" charset="-120"/>
              </a:rPr>
              <a:t> </a:t>
            </a:r>
            <a:r>
              <a:rPr lang="fr-FR" altLang="fr-FR" sz="1200" b="1" dirty="0">
                <a:latin typeface="Times New Roman" panose="02020603050405020304" pitchFamily="18" charset="0"/>
                <a:ea typeface="PMingLiU" panose="02020500000000000000" pitchFamily="18" charset="-120"/>
              </a:rPr>
              <a:t>: </a:t>
            </a:r>
            <a:r>
              <a:rPr lang="fr-FR" altLang="fr-FR" sz="1200" dirty="0">
                <a:latin typeface="Times New Roman" panose="02020603050405020304" pitchFamily="18" charset="0"/>
                <a:ea typeface="PMingLiU" panose="02020500000000000000" pitchFamily="18" charset="-120"/>
              </a:rPr>
              <a:t>Véhicule de transport dont les sièges et le porte bagage sont chargés d'igname. </a:t>
            </a:r>
            <a:r>
              <a:rPr lang="fr-FR" altLang="fr-FR" sz="1200" i="1" dirty="0">
                <a:latin typeface="Times New Roman" panose="02020603050405020304" pitchFamily="18" charset="0"/>
                <a:ea typeface="PMingLiU" panose="02020500000000000000" pitchFamily="18" charset="-120"/>
              </a:rPr>
              <a:t>(Crédit photographique Bamba V, 2016)    </a:t>
            </a:r>
            <a:endParaRPr lang="fr-FR" altLang="fr-FR" sz="900" b="1" dirty="0">
              <a:latin typeface="Times New Roman" panose="02020603050405020304" pitchFamily="18" charset="0"/>
              <a:ea typeface="PMingLiU" panose="02020500000000000000" pitchFamily="18" charset="-120"/>
            </a:endParaRPr>
          </a:p>
        </p:txBody>
      </p:sp>
      <p:pic>
        <p:nvPicPr>
          <p:cNvPr id="7" name="Picture 18" descr="C:\Users\mariam\Pictures\PHOTO THESE\DSCF2009.JPG">
            <a:extLst>
              <a:ext uri="{FF2B5EF4-FFF2-40B4-BE49-F238E27FC236}">
                <a16:creationId xmlns:a16="http://schemas.microsoft.com/office/drawing/2014/main" id="{A9231A4F-5AD5-68E2-DFD5-87DD547B69EC}"/>
              </a:ext>
            </a:extLst>
          </p:cNvPr>
          <p:cNvPicPr/>
          <p:nvPr/>
        </p:nvPicPr>
        <p:blipFill>
          <a:blip r:embed="rId4"/>
          <a:srcRect/>
          <a:stretch>
            <a:fillRect/>
          </a:stretch>
        </p:blipFill>
        <p:spPr bwMode="auto">
          <a:xfrm>
            <a:off x="1553238" y="3828365"/>
            <a:ext cx="3888432" cy="24733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6">
            <a:extLst>
              <a:ext uri="{FF2B5EF4-FFF2-40B4-BE49-F238E27FC236}">
                <a16:creationId xmlns:a16="http://schemas.microsoft.com/office/drawing/2014/main" id="{A6EA88BF-CFD7-8D11-7C7E-DA81640BEA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5226" y="1261160"/>
            <a:ext cx="4104456" cy="2304256"/>
          </a:xfrm>
          <a:prstGeom prst="rect">
            <a:avLst/>
          </a:prstGeom>
        </p:spPr>
      </p:pic>
      <p:pic>
        <p:nvPicPr>
          <p:cNvPr id="9" name="Picture 7">
            <a:extLst>
              <a:ext uri="{FF2B5EF4-FFF2-40B4-BE49-F238E27FC236}">
                <a16:creationId xmlns:a16="http://schemas.microsoft.com/office/drawing/2014/main" id="{0CA84C0B-5C4A-7DA3-5590-0E240E62F6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7753" y="1108430"/>
            <a:ext cx="3824783" cy="2289779"/>
          </a:xfrm>
          <a:prstGeom prst="rect">
            <a:avLst/>
          </a:prstGeom>
        </p:spPr>
      </p:pic>
      <p:sp>
        <p:nvSpPr>
          <p:cNvPr id="10" name="Rectangle 9">
            <a:extLst>
              <a:ext uri="{FF2B5EF4-FFF2-40B4-BE49-F238E27FC236}">
                <a16:creationId xmlns:a16="http://schemas.microsoft.com/office/drawing/2014/main" id="{EB90BC29-81DE-618C-BF6B-6F3FD94E70CA}"/>
              </a:ext>
            </a:extLst>
          </p:cNvPr>
          <p:cNvSpPr/>
          <p:nvPr/>
        </p:nvSpPr>
        <p:spPr>
          <a:xfrm>
            <a:off x="1337213" y="3423141"/>
            <a:ext cx="4571999" cy="336182"/>
          </a:xfrm>
          <a:prstGeom prst="rect">
            <a:avLst/>
          </a:prstGeom>
        </p:spPr>
        <p:txBody>
          <a:bodyPr wrap="square">
            <a:spAutoFit/>
          </a:bodyPr>
          <a:lstStyle/>
          <a:p>
            <a:pPr lvl="0" eaLnBrk="0" fontAlgn="base" hangingPunct="0">
              <a:lnSpc>
                <a:spcPct val="150000"/>
              </a:lnSpc>
              <a:spcBef>
                <a:spcPct val="0"/>
              </a:spcBef>
              <a:spcAft>
                <a:spcPct val="0"/>
              </a:spcAft>
            </a:pPr>
            <a:r>
              <a:rPr lang="fr-FR" altLang="fr-FR" sz="1200" b="1" u="sng" dirty="0">
                <a:latin typeface="Times New Roman" panose="02020603050405020304" pitchFamily="18" charset="0"/>
                <a:ea typeface="PMingLiU" panose="02020500000000000000" pitchFamily="18" charset="-120"/>
              </a:rPr>
              <a:t>Photo 3 </a:t>
            </a:r>
            <a:r>
              <a:rPr lang="fr-FR" altLang="fr-FR" sz="1200" b="1" dirty="0">
                <a:latin typeface="Times New Roman" panose="02020603050405020304" pitchFamily="18" charset="0"/>
                <a:ea typeface="PMingLiU" panose="02020500000000000000" pitchFamily="18" charset="-120"/>
              </a:rPr>
              <a:t> </a:t>
            </a:r>
            <a:r>
              <a:rPr lang="fr-FR" altLang="fr-FR" sz="900" b="1" dirty="0">
                <a:latin typeface="Times New Roman" panose="02020603050405020304" pitchFamily="18" charset="0"/>
                <a:ea typeface="PMingLiU" panose="02020500000000000000" pitchFamily="18" charset="-120"/>
              </a:rPr>
              <a:t> </a:t>
            </a:r>
            <a:r>
              <a:rPr lang="fr-FR" altLang="fr-FR" sz="1200" b="1" dirty="0">
                <a:latin typeface="Times New Roman" panose="02020603050405020304" pitchFamily="18" charset="0"/>
                <a:ea typeface="PMingLiU" panose="02020500000000000000" pitchFamily="18" charset="-120"/>
              </a:rPr>
              <a:t>: </a:t>
            </a:r>
            <a:r>
              <a:rPr lang="fr-FR" altLang="fr-FR" sz="1200" dirty="0">
                <a:latin typeface="Times New Roman" panose="02020603050405020304" pitchFamily="18" charset="0"/>
                <a:ea typeface="PMingLiU" panose="02020500000000000000" pitchFamily="18" charset="-120"/>
              </a:rPr>
              <a:t>Véhicules </a:t>
            </a:r>
            <a:r>
              <a:rPr lang="fr-FR" altLang="fr-FR" sz="1200" dirty="0" err="1">
                <a:latin typeface="Times New Roman" panose="02020603050405020304" pitchFamily="18" charset="0"/>
                <a:ea typeface="PMingLiU" panose="02020500000000000000" pitchFamily="18" charset="-120"/>
              </a:rPr>
              <a:t>pick</a:t>
            </a:r>
            <a:r>
              <a:rPr lang="fr-FR" altLang="fr-FR" sz="1200" dirty="0">
                <a:latin typeface="Times New Roman" panose="02020603050405020304" pitchFamily="18" charset="0"/>
                <a:ea typeface="PMingLiU" panose="02020500000000000000" pitchFamily="18" charset="-120"/>
              </a:rPr>
              <a:t> up. </a:t>
            </a:r>
            <a:r>
              <a:rPr lang="fr-FR" altLang="fr-FR" sz="1200" i="1" dirty="0">
                <a:latin typeface="Times New Roman" panose="02020603050405020304" pitchFamily="18" charset="0"/>
                <a:ea typeface="PMingLiU" panose="02020500000000000000" pitchFamily="18" charset="-120"/>
              </a:rPr>
              <a:t>(Crédit photographique Bamba V, 2016)    </a:t>
            </a:r>
            <a:endParaRPr lang="fr-FR" altLang="fr-FR" sz="900" b="1" dirty="0">
              <a:latin typeface="Times New Roman" panose="02020603050405020304" pitchFamily="18" charset="0"/>
              <a:ea typeface="PMingLiU" panose="02020500000000000000" pitchFamily="18" charset="-120"/>
            </a:endParaRPr>
          </a:p>
        </p:txBody>
      </p:sp>
      <p:sp>
        <p:nvSpPr>
          <p:cNvPr id="11" name="Rectangle 10">
            <a:extLst>
              <a:ext uri="{FF2B5EF4-FFF2-40B4-BE49-F238E27FC236}">
                <a16:creationId xmlns:a16="http://schemas.microsoft.com/office/drawing/2014/main" id="{4B17C4BC-7452-CA82-5CE5-77ED6F99AF09}"/>
              </a:ext>
            </a:extLst>
          </p:cNvPr>
          <p:cNvSpPr/>
          <p:nvPr/>
        </p:nvSpPr>
        <p:spPr>
          <a:xfrm>
            <a:off x="6054246" y="3349392"/>
            <a:ext cx="4572000" cy="613117"/>
          </a:xfrm>
          <a:prstGeom prst="rect">
            <a:avLst/>
          </a:prstGeom>
        </p:spPr>
        <p:txBody>
          <a:bodyPr>
            <a:spAutoFit/>
          </a:bodyPr>
          <a:lstStyle/>
          <a:p>
            <a:pPr lvl="0" eaLnBrk="0" fontAlgn="base" hangingPunct="0">
              <a:lnSpc>
                <a:spcPct val="150000"/>
              </a:lnSpc>
              <a:spcBef>
                <a:spcPct val="0"/>
              </a:spcBef>
              <a:spcAft>
                <a:spcPct val="0"/>
              </a:spcAft>
            </a:pPr>
            <a:r>
              <a:rPr lang="fr-FR" altLang="fr-FR" sz="1200" b="1" u="sng" dirty="0">
                <a:latin typeface="Times New Roman" panose="02020603050405020304" pitchFamily="18" charset="0"/>
                <a:ea typeface="PMingLiU" panose="02020500000000000000" pitchFamily="18" charset="-120"/>
              </a:rPr>
              <a:t>Photo 4 </a:t>
            </a:r>
            <a:r>
              <a:rPr lang="fr-FR" altLang="fr-FR" sz="1200" b="1" dirty="0">
                <a:latin typeface="Times New Roman" panose="02020603050405020304" pitchFamily="18" charset="0"/>
                <a:ea typeface="PMingLiU" panose="02020500000000000000" pitchFamily="18" charset="-120"/>
              </a:rPr>
              <a:t> </a:t>
            </a:r>
            <a:r>
              <a:rPr lang="fr-FR" altLang="fr-FR" sz="900" b="1" dirty="0">
                <a:latin typeface="Times New Roman" panose="02020603050405020304" pitchFamily="18" charset="0"/>
                <a:ea typeface="PMingLiU" panose="02020500000000000000" pitchFamily="18" charset="-120"/>
              </a:rPr>
              <a:t> </a:t>
            </a:r>
            <a:r>
              <a:rPr lang="fr-FR" altLang="fr-FR" sz="1200" b="1" dirty="0">
                <a:latin typeface="Times New Roman" panose="02020603050405020304" pitchFamily="18" charset="0"/>
                <a:ea typeface="PMingLiU" panose="02020500000000000000" pitchFamily="18" charset="-120"/>
              </a:rPr>
              <a:t>: Stationnement des camions au marché de gros de </a:t>
            </a:r>
            <a:r>
              <a:rPr lang="fr-FR" altLang="fr-FR" sz="1200" b="1" dirty="0" err="1">
                <a:latin typeface="Times New Roman" panose="02020603050405020304" pitchFamily="18" charset="0"/>
                <a:ea typeface="PMingLiU" panose="02020500000000000000" pitchFamily="18" charset="-120"/>
              </a:rPr>
              <a:t>bouaké</a:t>
            </a:r>
            <a:r>
              <a:rPr lang="fr-FR" altLang="fr-FR" sz="1200" dirty="0">
                <a:latin typeface="Times New Roman" panose="02020603050405020304" pitchFamily="18" charset="0"/>
                <a:ea typeface="PMingLiU" panose="02020500000000000000" pitchFamily="18" charset="-120"/>
              </a:rPr>
              <a:t>. </a:t>
            </a:r>
            <a:r>
              <a:rPr lang="fr-FR" altLang="fr-FR" sz="1200" i="1" dirty="0">
                <a:latin typeface="Times New Roman" panose="02020603050405020304" pitchFamily="18" charset="0"/>
                <a:ea typeface="PMingLiU" panose="02020500000000000000" pitchFamily="18" charset="-120"/>
              </a:rPr>
              <a:t>(Crédit photographique Bamba V, 2016)    </a:t>
            </a:r>
            <a:endParaRPr lang="fr-FR" altLang="fr-FR" sz="900" b="1" dirty="0">
              <a:latin typeface="Times New Roman" panose="02020603050405020304" pitchFamily="18" charset="0"/>
              <a:ea typeface="PMingLiU" panose="02020500000000000000" pitchFamily="18" charset="-120"/>
            </a:endParaRPr>
          </a:p>
        </p:txBody>
      </p:sp>
      <p:sp>
        <p:nvSpPr>
          <p:cNvPr id="12" name="Rectangle 11">
            <a:extLst>
              <a:ext uri="{FF2B5EF4-FFF2-40B4-BE49-F238E27FC236}">
                <a16:creationId xmlns:a16="http://schemas.microsoft.com/office/drawing/2014/main" id="{4674C1E5-A918-8328-344A-783EB6A9B86E}"/>
              </a:ext>
            </a:extLst>
          </p:cNvPr>
          <p:cNvSpPr/>
          <p:nvPr/>
        </p:nvSpPr>
        <p:spPr>
          <a:xfrm>
            <a:off x="1454094" y="541080"/>
            <a:ext cx="8812112" cy="400110"/>
          </a:xfrm>
          <a:prstGeom prst="rect">
            <a:avLst/>
          </a:prstGeom>
        </p:spPr>
        <p:txBody>
          <a:bodyPr wrap="square">
            <a:spAutoFit/>
          </a:bodyPr>
          <a:lstStyle/>
          <a:p>
            <a:pPr lvl="0" eaLnBrk="0" fontAlgn="base" hangingPunct="0">
              <a:spcBef>
                <a:spcPct val="0"/>
              </a:spcBef>
              <a:spcAft>
                <a:spcPct val="0"/>
              </a:spcAft>
              <a:defRPr/>
            </a:pPr>
            <a:r>
              <a:rPr lang="fr-FR" sz="2000" b="1" dirty="0">
                <a:solidFill>
                  <a:srgbClr val="572314"/>
                </a:solidFill>
                <a:effectLst>
                  <a:outerShdw blurRad="50000" dist="30000" dir="5400000" algn="tl" rotWithShape="0">
                    <a:srgbClr val="000000">
                      <a:alpha val="30000"/>
                    </a:srgbClr>
                  </a:outerShdw>
                </a:effectLst>
                <a:latin typeface="Times New Roman" panose="02020603050405020304" pitchFamily="18" charset="0"/>
                <a:cs typeface="Times New Roman" panose="02020603050405020304" pitchFamily="18" charset="0"/>
              </a:rPr>
              <a:t>Les types de véhicules approvisionnant les produits vivriers au marché de gros </a:t>
            </a:r>
          </a:p>
        </p:txBody>
      </p:sp>
    </p:spTree>
    <p:extLst>
      <p:ext uri="{BB962C8B-B14F-4D97-AF65-F5344CB8AC3E}">
        <p14:creationId xmlns:p14="http://schemas.microsoft.com/office/powerpoint/2010/main" val="61022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empirique de la distance</a:t>
            </a:r>
            <a:endParaRPr lang="fr-FR" sz="1800" b="0" strike="noStrike" spc="-1" dirty="0">
              <a:solidFill>
                <a:srgbClr val="000000"/>
              </a:solidFill>
              <a:latin typeface="Calibri"/>
            </a:endParaRPr>
          </a:p>
        </p:txBody>
      </p:sp>
      <p:sp>
        <p:nvSpPr>
          <p:cNvPr id="2" name="Espace réservé du numéro de diapositive 9">
            <a:extLst>
              <a:ext uri="{FF2B5EF4-FFF2-40B4-BE49-F238E27FC236}">
                <a16:creationId xmlns:a16="http://schemas.microsoft.com/office/drawing/2014/main" id="{431BCBA5-0D4A-1269-5C6E-79EC43E65BE7}"/>
              </a:ext>
            </a:extLst>
          </p:cNvPr>
          <p:cNvSpPr txBox="1">
            <a:spLocks/>
          </p:cNvSpPr>
          <p:nvPr/>
        </p:nvSpPr>
        <p:spPr>
          <a:xfrm>
            <a:off x="8118584" y="6293289"/>
            <a:ext cx="2057400"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FE4E4E-3864-4C96-AF35-721B3EAA45F6}" type="slidenum">
              <a:rPr lang="fr-FR" smtClean="0"/>
              <a:pPr/>
              <a:t>17</a:t>
            </a:fld>
            <a:endParaRPr lang="fr-FR" dirty="0"/>
          </a:p>
        </p:txBody>
      </p:sp>
      <p:cxnSp>
        <p:nvCxnSpPr>
          <p:cNvPr id="3" name="Connecteur droit 2">
            <a:extLst>
              <a:ext uri="{FF2B5EF4-FFF2-40B4-BE49-F238E27FC236}">
                <a16:creationId xmlns:a16="http://schemas.microsoft.com/office/drawing/2014/main" id="{960FA975-BB57-82F7-5EE5-E4F53CFD451C}"/>
              </a:ext>
            </a:extLst>
          </p:cNvPr>
          <p:cNvCxnSpPr/>
          <p:nvPr/>
        </p:nvCxnSpPr>
        <p:spPr>
          <a:xfrm>
            <a:off x="7456770" y="741712"/>
            <a:ext cx="18722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3" descr="C:\Users\mariam\Desktop\PHOTO MGB\102_FUJI\DSCF2015.JPG">
            <a:extLst>
              <a:ext uri="{FF2B5EF4-FFF2-40B4-BE49-F238E27FC236}">
                <a16:creationId xmlns:a16="http://schemas.microsoft.com/office/drawing/2014/main" id="{D03993E5-4CAF-0115-0679-45F6FF02E245}"/>
              </a:ext>
            </a:extLst>
          </p:cNvPr>
          <p:cNvPicPr>
            <a:picLocks/>
          </p:cNvPicPr>
          <p:nvPr/>
        </p:nvPicPr>
        <p:blipFill>
          <a:blip r:embed="rId3"/>
          <a:srcRect/>
          <a:stretch>
            <a:fillRect/>
          </a:stretch>
        </p:blipFill>
        <p:spPr bwMode="auto">
          <a:xfrm>
            <a:off x="1840146" y="1463344"/>
            <a:ext cx="3681412" cy="2406650"/>
          </a:xfrm>
          <a:prstGeom prst="rect">
            <a:avLst/>
          </a:prstGeom>
          <a:noFill/>
          <a:ln w="38100" cap="sq">
            <a:solidFill>
              <a:srgbClr val="000000"/>
            </a:solidFill>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 name="Picture 23" descr="C:\Users\mariam\Pictures\PHOTO THESE\103_FUJI\DSCF3004.JPG">
            <a:extLst>
              <a:ext uri="{FF2B5EF4-FFF2-40B4-BE49-F238E27FC236}">
                <a16:creationId xmlns:a16="http://schemas.microsoft.com/office/drawing/2014/main" id="{21830016-F21A-0E8C-588F-D3D4C9379B42}"/>
              </a:ext>
            </a:extLst>
          </p:cNvPr>
          <p:cNvPicPr/>
          <p:nvPr/>
        </p:nvPicPr>
        <p:blipFill>
          <a:blip r:embed="rId4"/>
          <a:srcRect/>
          <a:stretch>
            <a:fillRect/>
          </a:stretch>
        </p:blipFill>
        <p:spPr bwMode="auto">
          <a:xfrm>
            <a:off x="6735996" y="1530341"/>
            <a:ext cx="2592982" cy="19796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153A5264-2FDA-2DF1-3440-BEA62EE88307}"/>
              </a:ext>
            </a:extLst>
          </p:cNvPr>
          <p:cNvSpPr/>
          <p:nvPr/>
        </p:nvSpPr>
        <p:spPr>
          <a:xfrm>
            <a:off x="2488218" y="6415098"/>
            <a:ext cx="5328592" cy="623248"/>
          </a:xfrm>
          <a:prstGeom prst="rect">
            <a:avLst/>
          </a:prstGeom>
        </p:spPr>
        <p:txBody>
          <a:bodyPr wrap="square">
            <a:spAutoFit/>
          </a:bodyPr>
          <a:lstStyle/>
          <a:p>
            <a:pPr eaLnBrk="0" fontAlgn="base" hangingPunct="0">
              <a:lnSpc>
                <a:spcPct val="150000"/>
              </a:lnSpc>
              <a:spcBef>
                <a:spcPct val="0"/>
              </a:spcBef>
              <a:defRPr/>
            </a:pPr>
            <a:r>
              <a:rPr lang="fr-FR" sz="1200" b="1" u="sng" dirty="0">
                <a:latin typeface="Times New Roman" panose="02020603050405020304" pitchFamily="18" charset="0"/>
                <a:ea typeface="PMingLiU" panose="02020500000000000000" pitchFamily="18" charset="-120"/>
                <a:cs typeface="Arial" panose="020B0604020202020204" pitchFamily="34" charset="0"/>
              </a:rPr>
              <a:t>Photo 9  et 10  </a:t>
            </a:r>
            <a:r>
              <a:rPr lang="fr-FR" sz="1200" dirty="0">
                <a:latin typeface="Times New Roman" panose="02020603050405020304" pitchFamily="18" charset="0"/>
                <a:ea typeface="Times New Roman" panose="02020603050405020304" pitchFamily="18" charset="0"/>
                <a:cs typeface="Arial" panose="020B0604020202020204" pitchFamily="34" charset="0"/>
              </a:rPr>
              <a:t>:</a:t>
            </a:r>
            <a:r>
              <a:rPr lang="fr-FR" sz="1200" spc="-5" dirty="0">
                <a:latin typeface="Times New Roman" panose="02020603050405020304" pitchFamily="18" charset="0"/>
                <a:ea typeface="Times New Roman" panose="02020603050405020304" pitchFamily="18" charset="0"/>
                <a:cs typeface="Arial" panose="020B0604020202020204" pitchFamily="34" charset="0"/>
              </a:rPr>
              <a:t> </a:t>
            </a:r>
            <a:r>
              <a:rPr lang="fr-FR" sz="1200" dirty="0">
                <a:latin typeface="Times New Roman" panose="02020603050405020304" pitchFamily="18" charset="0"/>
                <a:ea typeface="Times New Roman" panose="02020603050405020304" pitchFamily="18" charset="0"/>
                <a:cs typeface="Arial" panose="020B0604020202020204" pitchFamily="34" charset="0"/>
              </a:rPr>
              <a:t>Un</a:t>
            </a:r>
            <a:r>
              <a:rPr lang="fr-FR" sz="1200" spc="-15" dirty="0">
                <a:latin typeface="Times New Roman" panose="02020603050405020304" pitchFamily="18" charset="0"/>
                <a:ea typeface="Times New Roman" panose="02020603050405020304" pitchFamily="18" charset="0"/>
                <a:cs typeface="Arial" panose="020B0604020202020204" pitchFamily="34" charset="0"/>
              </a:rPr>
              <a:t> </a:t>
            </a:r>
            <a:r>
              <a:rPr lang="fr-FR" sz="1200" dirty="0">
                <a:latin typeface="Times New Roman" panose="02020603050405020304" pitchFamily="18" charset="0"/>
                <a:ea typeface="Times New Roman" panose="02020603050405020304" pitchFamily="18" charset="0"/>
                <a:cs typeface="Arial" panose="020B0604020202020204" pitchFamily="34" charset="0"/>
              </a:rPr>
              <a:t>p</a:t>
            </a:r>
            <a:r>
              <a:rPr lang="fr-FR" sz="1200" spc="5" dirty="0">
                <a:latin typeface="Times New Roman" panose="02020603050405020304" pitchFamily="18" charset="0"/>
                <a:ea typeface="Times New Roman" panose="02020603050405020304" pitchFamily="18" charset="0"/>
                <a:cs typeface="Arial" panose="020B0604020202020204" pitchFamily="34" charset="0"/>
              </a:rPr>
              <a:t>o</a:t>
            </a:r>
            <a:r>
              <a:rPr lang="fr-FR" sz="1200" dirty="0">
                <a:latin typeface="Times New Roman" panose="02020603050405020304" pitchFamily="18" charset="0"/>
                <a:ea typeface="Times New Roman" panose="02020603050405020304" pitchFamily="18" charset="0"/>
                <a:cs typeface="Arial" panose="020B0604020202020204" pitchFamily="34" charset="0"/>
              </a:rPr>
              <a:t>u</a:t>
            </a:r>
            <a:r>
              <a:rPr lang="fr-FR" sz="1200" spc="-5" dirty="0">
                <a:latin typeface="Times New Roman" panose="02020603050405020304" pitchFamily="18" charset="0"/>
                <a:ea typeface="Times New Roman" panose="02020603050405020304" pitchFamily="18" charset="0"/>
                <a:cs typeface="Arial" panose="020B0604020202020204" pitchFamily="34" charset="0"/>
              </a:rPr>
              <a:t>ss</a:t>
            </a:r>
            <a:r>
              <a:rPr lang="fr-FR" sz="1200" dirty="0">
                <a:latin typeface="Times New Roman" panose="02020603050405020304" pitchFamily="18" charset="0"/>
                <a:ea typeface="Times New Roman" panose="02020603050405020304" pitchFamily="18" charset="0"/>
                <a:cs typeface="Arial" panose="020B0604020202020204" pitchFamily="34" charset="0"/>
              </a:rPr>
              <a:t>e</a:t>
            </a:r>
            <a:r>
              <a:rPr lang="fr-FR" sz="1200" spc="5" dirty="0">
                <a:latin typeface="Times New Roman" panose="02020603050405020304" pitchFamily="18" charset="0"/>
                <a:ea typeface="Times New Roman" panose="02020603050405020304" pitchFamily="18" charset="0"/>
                <a:cs typeface="Arial" panose="020B0604020202020204" pitchFamily="34" charset="0"/>
              </a:rPr>
              <a:t>-</a:t>
            </a:r>
            <a:r>
              <a:rPr lang="fr-FR" sz="1200" dirty="0">
                <a:latin typeface="Times New Roman" panose="02020603050405020304" pitchFamily="18" charset="0"/>
                <a:ea typeface="Times New Roman" panose="02020603050405020304" pitchFamily="18" charset="0"/>
                <a:cs typeface="Arial" panose="020B0604020202020204" pitchFamily="34" charset="0"/>
              </a:rPr>
              <a:t>p</a:t>
            </a:r>
            <a:r>
              <a:rPr lang="fr-FR" sz="1200" spc="5" dirty="0">
                <a:latin typeface="Times New Roman" panose="02020603050405020304" pitchFamily="18" charset="0"/>
                <a:ea typeface="Times New Roman" panose="02020603050405020304" pitchFamily="18" charset="0"/>
                <a:cs typeface="Arial" panose="020B0604020202020204" pitchFamily="34" charset="0"/>
              </a:rPr>
              <a:t>o</a:t>
            </a:r>
            <a:r>
              <a:rPr lang="fr-FR" sz="1200" dirty="0">
                <a:latin typeface="Times New Roman" panose="02020603050405020304" pitchFamily="18" charset="0"/>
                <a:ea typeface="Times New Roman" panose="02020603050405020304" pitchFamily="18" charset="0"/>
                <a:cs typeface="Arial" panose="020B0604020202020204" pitchFamily="34" charset="0"/>
              </a:rPr>
              <a:t>u</a:t>
            </a:r>
            <a:r>
              <a:rPr lang="fr-FR" sz="1200" spc="-5" dirty="0">
                <a:latin typeface="Times New Roman" panose="02020603050405020304" pitchFamily="18" charset="0"/>
                <a:ea typeface="Times New Roman" panose="02020603050405020304" pitchFamily="18" charset="0"/>
                <a:cs typeface="Arial" panose="020B0604020202020204" pitchFamily="34" charset="0"/>
              </a:rPr>
              <a:t>ss</a:t>
            </a:r>
            <a:r>
              <a:rPr lang="fr-FR" sz="1200" dirty="0">
                <a:latin typeface="Times New Roman" panose="02020603050405020304" pitchFamily="18" charset="0"/>
                <a:ea typeface="Times New Roman" panose="02020603050405020304" pitchFamily="18" charset="0"/>
                <a:cs typeface="Arial" panose="020B0604020202020204" pitchFamily="34" charset="0"/>
              </a:rPr>
              <a:t>e et</a:t>
            </a:r>
            <a:r>
              <a:rPr lang="fr-FR" sz="1200" spc="-5" dirty="0">
                <a:latin typeface="Times New Roman" panose="02020603050405020304" pitchFamily="18" charset="0"/>
                <a:ea typeface="Times New Roman" panose="02020603050405020304" pitchFamily="18" charset="0"/>
                <a:cs typeface="Arial" panose="020B0604020202020204" pitchFamily="34" charset="0"/>
              </a:rPr>
              <a:t> </a:t>
            </a:r>
            <a:r>
              <a:rPr lang="fr-FR" sz="1200" dirty="0">
                <a:latin typeface="Times New Roman" panose="02020603050405020304" pitchFamily="18" charset="0"/>
                <a:ea typeface="Times New Roman" panose="02020603050405020304" pitchFamily="18" charset="0"/>
                <a:cs typeface="Arial" panose="020B0604020202020204" pitchFamily="34" charset="0"/>
              </a:rPr>
              <a:t>une</a:t>
            </a:r>
            <a:r>
              <a:rPr lang="fr-FR" sz="1200" spc="-10" dirty="0">
                <a:latin typeface="Times New Roman" panose="02020603050405020304" pitchFamily="18" charset="0"/>
                <a:ea typeface="Times New Roman" panose="02020603050405020304" pitchFamily="18" charset="0"/>
                <a:cs typeface="Arial" panose="020B0604020202020204" pitchFamily="34" charset="0"/>
              </a:rPr>
              <a:t> </a:t>
            </a:r>
            <a:r>
              <a:rPr lang="fr-FR" sz="1200" dirty="0">
                <a:latin typeface="Times New Roman" panose="02020603050405020304" pitchFamily="18" charset="0"/>
                <a:ea typeface="Times New Roman" panose="02020603050405020304" pitchFamily="18" charset="0"/>
                <a:cs typeface="Arial" panose="020B0604020202020204" pitchFamily="34" charset="0"/>
              </a:rPr>
              <a:t>br</a:t>
            </a:r>
            <a:r>
              <a:rPr lang="fr-FR" sz="1200" spc="5" dirty="0">
                <a:latin typeface="Times New Roman" panose="02020603050405020304" pitchFamily="18" charset="0"/>
                <a:ea typeface="Times New Roman" panose="02020603050405020304" pitchFamily="18" charset="0"/>
                <a:cs typeface="Arial" panose="020B0604020202020204" pitchFamily="34" charset="0"/>
              </a:rPr>
              <a:t>o</a:t>
            </a:r>
            <a:r>
              <a:rPr lang="fr-FR" sz="1200" dirty="0">
                <a:latin typeface="Times New Roman" panose="02020603050405020304" pitchFamily="18" charset="0"/>
                <a:ea typeface="Times New Roman" panose="02020603050405020304" pitchFamily="18" charset="0"/>
                <a:cs typeface="Arial" panose="020B0604020202020204" pitchFamily="34" charset="0"/>
              </a:rPr>
              <a:t>ue</a:t>
            </a:r>
            <a:r>
              <a:rPr lang="fr-FR" sz="1200" spc="5" dirty="0">
                <a:latin typeface="Times New Roman" panose="02020603050405020304" pitchFamily="18" charset="0"/>
                <a:ea typeface="Times New Roman" panose="02020603050405020304" pitchFamily="18" charset="0"/>
                <a:cs typeface="Arial" panose="020B0604020202020204" pitchFamily="34" charset="0"/>
              </a:rPr>
              <a:t>tt</a:t>
            </a:r>
            <a:r>
              <a:rPr lang="fr-FR" sz="1200" dirty="0">
                <a:latin typeface="Times New Roman" panose="02020603050405020304" pitchFamily="18" charset="0"/>
                <a:ea typeface="Times New Roman" panose="02020603050405020304" pitchFamily="18" charset="0"/>
                <a:cs typeface="Arial" panose="020B0604020202020204" pitchFamily="34" charset="0"/>
              </a:rPr>
              <a:t>e</a:t>
            </a:r>
            <a:r>
              <a:rPr lang="fr-FR" sz="1200" spc="-30" dirty="0">
                <a:latin typeface="Times New Roman" panose="02020603050405020304" pitchFamily="18" charset="0"/>
                <a:ea typeface="Times New Roman" panose="02020603050405020304" pitchFamily="18" charset="0"/>
                <a:cs typeface="Arial" panose="020B0604020202020204" pitchFamily="34" charset="0"/>
              </a:rPr>
              <a:t> </a:t>
            </a:r>
            <a:r>
              <a:rPr lang="fr-FR" sz="1200" dirty="0">
                <a:latin typeface="Times New Roman" panose="02020603050405020304" pitchFamily="18" charset="0"/>
                <a:ea typeface="Times New Roman" panose="02020603050405020304" pitchFamily="18" charset="0"/>
                <a:cs typeface="Arial" panose="020B0604020202020204" pitchFamily="34" charset="0"/>
              </a:rPr>
              <a:t>ch</a:t>
            </a:r>
            <a:r>
              <a:rPr lang="fr-FR" sz="1200" spc="5" dirty="0">
                <a:latin typeface="Times New Roman" panose="02020603050405020304" pitchFamily="18" charset="0"/>
                <a:ea typeface="Times New Roman" panose="02020603050405020304" pitchFamily="18" charset="0"/>
                <a:cs typeface="Arial" panose="020B0604020202020204" pitchFamily="34" charset="0"/>
              </a:rPr>
              <a:t>a</a:t>
            </a:r>
            <a:r>
              <a:rPr lang="fr-FR" sz="1200" dirty="0">
                <a:latin typeface="Times New Roman" panose="02020603050405020304" pitchFamily="18" charset="0"/>
                <a:ea typeface="Times New Roman" panose="02020603050405020304" pitchFamily="18" charset="0"/>
                <a:cs typeface="Arial" panose="020B0604020202020204" pitchFamily="34" charset="0"/>
              </a:rPr>
              <a:t>r</a:t>
            </a:r>
            <a:r>
              <a:rPr lang="fr-FR" sz="1200" spc="5" dirty="0">
                <a:latin typeface="Times New Roman" panose="02020603050405020304" pitchFamily="18" charset="0"/>
                <a:ea typeface="Times New Roman" panose="02020603050405020304" pitchFamily="18" charset="0"/>
                <a:cs typeface="Arial" panose="020B0604020202020204" pitchFamily="34" charset="0"/>
              </a:rPr>
              <a:t>g</a:t>
            </a:r>
            <a:r>
              <a:rPr lang="fr-FR" sz="1200" dirty="0">
                <a:latin typeface="Times New Roman" panose="02020603050405020304" pitchFamily="18" charset="0"/>
                <a:ea typeface="Times New Roman" panose="02020603050405020304" pitchFamily="18" charset="0"/>
                <a:cs typeface="Arial" panose="020B0604020202020204" pitchFamily="34" charset="0"/>
              </a:rPr>
              <a:t>és</a:t>
            </a:r>
            <a:r>
              <a:rPr lang="fr-FR" sz="1200" spc="-35" dirty="0">
                <a:latin typeface="Times New Roman" panose="02020603050405020304" pitchFamily="18" charset="0"/>
                <a:ea typeface="Times New Roman" panose="02020603050405020304" pitchFamily="18" charset="0"/>
                <a:cs typeface="Arial" panose="020B0604020202020204" pitchFamily="34" charset="0"/>
              </a:rPr>
              <a:t> </a:t>
            </a:r>
            <a:r>
              <a:rPr lang="fr-FR" sz="1200" spc="10" dirty="0">
                <a:latin typeface="Times New Roman" panose="02020603050405020304" pitchFamily="18" charset="0"/>
                <a:ea typeface="Times New Roman" panose="02020603050405020304" pitchFamily="18" charset="0"/>
                <a:cs typeface="Arial" panose="020B0604020202020204" pitchFamily="34" charset="0"/>
              </a:rPr>
              <a:t>d</a:t>
            </a:r>
            <a:r>
              <a:rPr lang="fr-FR" sz="1200" dirty="0">
                <a:latin typeface="Times New Roman" panose="02020603050405020304" pitchFamily="18" charset="0"/>
                <a:ea typeface="Times New Roman" panose="02020603050405020304" pitchFamily="18" charset="0"/>
                <a:cs typeface="Arial" panose="020B0604020202020204" pitchFamily="34" charset="0"/>
              </a:rPr>
              <a:t>e</a:t>
            </a:r>
            <a:r>
              <a:rPr lang="fr-FR" sz="1200" spc="-5" dirty="0">
                <a:latin typeface="Times New Roman" panose="02020603050405020304" pitchFamily="18" charset="0"/>
                <a:ea typeface="Times New Roman" panose="02020603050405020304" pitchFamily="18" charset="0"/>
                <a:cs typeface="Arial" panose="020B0604020202020204" pitchFamily="34" charset="0"/>
              </a:rPr>
              <a:t> </a:t>
            </a:r>
            <a:r>
              <a:rPr lang="fr-FR" sz="1200" spc="5" dirty="0">
                <a:latin typeface="Times New Roman" panose="02020603050405020304" pitchFamily="18" charset="0"/>
                <a:ea typeface="Times New Roman" panose="02020603050405020304" pitchFamily="18" charset="0"/>
                <a:cs typeface="Arial" panose="020B0604020202020204" pitchFamily="34" charset="0"/>
              </a:rPr>
              <a:t>t</a:t>
            </a:r>
            <a:r>
              <a:rPr lang="fr-FR" sz="1200" dirty="0">
                <a:latin typeface="Times New Roman" panose="02020603050405020304" pitchFamily="18" charset="0"/>
                <a:ea typeface="Times New Roman" panose="02020603050405020304" pitchFamily="18" charset="0"/>
                <a:cs typeface="Arial" panose="020B0604020202020204" pitchFamily="34" charset="0"/>
              </a:rPr>
              <a:t>ubercules</a:t>
            </a:r>
            <a:r>
              <a:rPr lang="fr-FR" sz="1200" spc="-45" dirty="0">
                <a:latin typeface="Times New Roman" panose="02020603050405020304" pitchFamily="18" charset="0"/>
                <a:ea typeface="Times New Roman" panose="02020603050405020304" pitchFamily="18" charset="0"/>
                <a:cs typeface="Arial" panose="020B0604020202020204" pitchFamily="34" charset="0"/>
              </a:rPr>
              <a:t> </a:t>
            </a:r>
            <a:r>
              <a:rPr lang="fr-FR" sz="1200" dirty="0">
                <a:latin typeface="Times New Roman" panose="02020603050405020304" pitchFamily="18" charset="0"/>
                <a:ea typeface="Times New Roman" panose="02020603050405020304" pitchFamily="18" charset="0"/>
                <a:cs typeface="Arial" panose="020B0604020202020204" pitchFamily="34" charset="0"/>
              </a:rPr>
              <a:t>d</a:t>
            </a:r>
            <a:r>
              <a:rPr lang="fr-FR" sz="1200" spc="5" dirty="0">
                <a:latin typeface="Times New Roman" panose="02020603050405020304" pitchFamily="18" charset="0"/>
                <a:ea typeface="Times New Roman" panose="02020603050405020304" pitchFamily="18" charset="0"/>
                <a:cs typeface="Arial" panose="020B0604020202020204" pitchFamily="34" charset="0"/>
              </a:rPr>
              <a:t>’</a:t>
            </a:r>
            <a:r>
              <a:rPr lang="fr-FR" sz="1200" dirty="0">
                <a:latin typeface="Times New Roman" panose="02020603050405020304" pitchFamily="18" charset="0"/>
                <a:ea typeface="Times New Roman" panose="02020603050405020304" pitchFamily="18" charset="0"/>
                <a:cs typeface="Arial" panose="020B0604020202020204" pitchFamily="34" charset="0"/>
              </a:rPr>
              <a:t>i</a:t>
            </a:r>
            <a:r>
              <a:rPr lang="fr-FR" sz="1200" spc="5" dirty="0">
                <a:latin typeface="Times New Roman" panose="02020603050405020304" pitchFamily="18" charset="0"/>
                <a:ea typeface="Times New Roman" panose="02020603050405020304" pitchFamily="18" charset="0"/>
                <a:cs typeface="Arial" panose="020B0604020202020204" pitchFamily="34" charset="0"/>
              </a:rPr>
              <a:t>g</a:t>
            </a:r>
            <a:r>
              <a:rPr lang="fr-FR" sz="1200" dirty="0">
                <a:latin typeface="Times New Roman" panose="02020603050405020304" pitchFamily="18" charset="0"/>
                <a:ea typeface="Times New Roman" panose="02020603050405020304" pitchFamily="18" charset="0"/>
                <a:cs typeface="Arial" panose="020B0604020202020204" pitchFamily="34" charset="0"/>
              </a:rPr>
              <a:t>n</a:t>
            </a:r>
            <a:r>
              <a:rPr lang="fr-FR" sz="1200" spc="20" dirty="0">
                <a:latin typeface="Times New Roman" panose="02020603050405020304" pitchFamily="18" charset="0"/>
                <a:ea typeface="Times New Roman" panose="02020603050405020304" pitchFamily="18" charset="0"/>
                <a:cs typeface="Arial" panose="020B0604020202020204" pitchFamily="34" charset="0"/>
              </a:rPr>
              <a:t>a</a:t>
            </a:r>
            <a:r>
              <a:rPr lang="fr-FR" sz="1200" spc="-15" dirty="0">
                <a:latin typeface="Times New Roman" panose="02020603050405020304" pitchFamily="18" charset="0"/>
                <a:ea typeface="Times New Roman" panose="02020603050405020304" pitchFamily="18" charset="0"/>
                <a:cs typeface="Arial" panose="020B0604020202020204" pitchFamily="34" charset="0"/>
              </a:rPr>
              <a:t>m</a:t>
            </a:r>
            <a:r>
              <a:rPr lang="fr-FR" sz="1200" spc="15" dirty="0">
                <a:latin typeface="Times New Roman" panose="02020603050405020304" pitchFamily="18" charset="0"/>
                <a:ea typeface="Times New Roman" panose="02020603050405020304" pitchFamily="18" charset="0"/>
                <a:cs typeface="Arial" panose="020B0604020202020204" pitchFamily="34" charset="0"/>
              </a:rPr>
              <a:t>e</a:t>
            </a:r>
            <a:r>
              <a:rPr lang="fr-FR" sz="1200" dirty="0">
                <a:latin typeface="Times New Roman" panose="02020603050405020304" pitchFamily="18" charset="0"/>
                <a:ea typeface="Times New Roman" panose="02020603050405020304" pitchFamily="18" charset="0"/>
                <a:cs typeface="Arial" panose="020B0604020202020204" pitchFamily="34" charset="0"/>
              </a:rPr>
              <a:t>s</a:t>
            </a:r>
            <a:endParaRPr lang="fr-FR" sz="900" b="1" dirty="0">
              <a:latin typeface="Times New Roman" panose="02020603050405020304" pitchFamily="18" charset="0"/>
              <a:ea typeface="PMingLiU" panose="02020500000000000000" pitchFamily="18" charset="-120"/>
              <a:cs typeface="Arial" panose="020B0604020202020204" pitchFamily="34" charset="0"/>
            </a:endParaRPr>
          </a:p>
          <a:p>
            <a:pPr eaLnBrk="0" fontAlgn="base" hangingPunct="0">
              <a:lnSpc>
                <a:spcPct val="150000"/>
              </a:lnSpc>
              <a:spcBef>
                <a:spcPct val="0"/>
              </a:spcBef>
              <a:spcAft>
                <a:spcPts val="800"/>
              </a:spcAft>
              <a:defRPr/>
            </a:pPr>
            <a:r>
              <a:rPr lang="fr-FR" sz="1100" dirty="0">
                <a:ea typeface="Calibri" panose="020F0502020204030204" pitchFamily="34" charset="0"/>
                <a:cs typeface="Arial" panose="020B0604020202020204" pitchFamily="34" charset="0"/>
              </a:rPr>
              <a:t> </a:t>
            </a:r>
          </a:p>
        </p:txBody>
      </p:sp>
      <p:sp>
        <p:nvSpPr>
          <p:cNvPr id="7" name="Rectangle 8">
            <a:extLst>
              <a:ext uri="{FF2B5EF4-FFF2-40B4-BE49-F238E27FC236}">
                <a16:creationId xmlns:a16="http://schemas.microsoft.com/office/drawing/2014/main" id="{84C6D7F1-4A95-9990-A87B-097A51988DD2}"/>
              </a:ext>
            </a:extLst>
          </p:cNvPr>
          <p:cNvSpPr>
            <a:spLocks noChangeArrowheads="1"/>
          </p:cNvSpPr>
          <p:nvPr/>
        </p:nvSpPr>
        <p:spPr bwMode="auto">
          <a:xfrm>
            <a:off x="5818421" y="3511321"/>
            <a:ext cx="4157662" cy="61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lnSpc>
                <a:spcPct val="150000"/>
              </a:lnSpc>
              <a:spcBef>
                <a:spcPct val="0"/>
              </a:spcBef>
              <a:spcAft>
                <a:spcPct val="0"/>
              </a:spcAft>
            </a:pPr>
            <a:r>
              <a:rPr lang="fr-FR" altLang="fr-FR" sz="1200" b="1" u="sng" dirty="0">
                <a:latin typeface="Times New Roman" panose="02020603050405020304" pitchFamily="18" charset="0"/>
                <a:ea typeface="PMingLiU" panose="02020500000000000000" pitchFamily="18" charset="-120"/>
              </a:rPr>
              <a:t>Photo 8 </a:t>
            </a:r>
            <a:r>
              <a:rPr lang="fr-FR" altLang="fr-FR" sz="900" b="1" dirty="0">
                <a:latin typeface="Times New Roman" panose="02020603050405020304" pitchFamily="18" charset="0"/>
                <a:ea typeface="PMingLiU" panose="02020500000000000000" pitchFamily="18" charset="-120"/>
              </a:rPr>
              <a:t> : </a:t>
            </a:r>
            <a:r>
              <a:rPr lang="fr-FR" altLang="fr-FR" sz="1200" dirty="0">
                <a:latin typeface="Times New Roman" panose="02020603050405020304" pitchFamily="18" charset="0"/>
                <a:cs typeface="Times New Roman" panose="02020603050405020304" pitchFamily="18" charset="0"/>
              </a:rPr>
              <a:t>Chargement de sacs d’oignon sur un </a:t>
            </a:r>
            <a:r>
              <a:rPr lang="fr-FR" altLang="fr-FR" sz="1200" dirty="0" err="1">
                <a:latin typeface="Times New Roman" panose="02020603050405020304" pitchFamily="18" charset="0"/>
                <a:cs typeface="Times New Roman" panose="02020603050405020304" pitchFamily="18" charset="0"/>
              </a:rPr>
              <a:t>moto-taxi</a:t>
            </a:r>
            <a:r>
              <a:rPr lang="fr-FR" altLang="fr-FR" sz="1200" dirty="0">
                <a:latin typeface="Times New Roman" panose="02020603050405020304" pitchFamily="18" charset="0"/>
                <a:cs typeface="Times New Roman" panose="02020603050405020304" pitchFamily="18" charset="0"/>
              </a:rPr>
              <a:t> </a:t>
            </a:r>
            <a:r>
              <a:rPr lang="fr-FR" altLang="fr-FR" sz="1200" b="1" i="1" dirty="0">
                <a:latin typeface="Times New Roman" panose="02020603050405020304" pitchFamily="18" charset="0"/>
                <a:cs typeface="Times New Roman" panose="02020603050405020304" pitchFamily="18" charset="0"/>
              </a:rPr>
              <a:t>(Crédit photographique Bamba V, 2016)</a:t>
            </a:r>
            <a:endParaRPr lang="fr-FR" altLang="fr-FR" sz="900" b="1" dirty="0">
              <a:latin typeface="Times New Roman" panose="02020603050405020304" pitchFamily="18" charset="0"/>
              <a:ea typeface="PMingLiU" panose="02020500000000000000" pitchFamily="18" charset="-120"/>
            </a:endParaRPr>
          </a:p>
        </p:txBody>
      </p:sp>
      <p:sp>
        <p:nvSpPr>
          <p:cNvPr id="8" name="Rectangle 9">
            <a:extLst>
              <a:ext uri="{FF2B5EF4-FFF2-40B4-BE49-F238E27FC236}">
                <a16:creationId xmlns:a16="http://schemas.microsoft.com/office/drawing/2014/main" id="{F6418A3B-4655-2131-200C-CE3321C17A63}"/>
              </a:ext>
            </a:extLst>
          </p:cNvPr>
          <p:cNvSpPr>
            <a:spLocks noChangeArrowheads="1"/>
          </p:cNvSpPr>
          <p:nvPr/>
        </p:nvSpPr>
        <p:spPr bwMode="auto">
          <a:xfrm>
            <a:off x="2092682" y="3799945"/>
            <a:ext cx="34288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lnSpc>
                <a:spcPct val="150000"/>
              </a:lnSpc>
              <a:spcBef>
                <a:spcPct val="0"/>
              </a:spcBef>
              <a:spcAft>
                <a:spcPct val="0"/>
              </a:spcAft>
            </a:pPr>
            <a:r>
              <a:rPr lang="fr-FR" altLang="fr-FR" sz="1200" b="1" u="sng" dirty="0">
                <a:latin typeface="Times New Roman" panose="02020603050405020304" pitchFamily="18" charset="0"/>
                <a:ea typeface="PMingLiU" panose="02020500000000000000" pitchFamily="18" charset="-120"/>
              </a:rPr>
              <a:t>Photo 7 </a:t>
            </a:r>
            <a:r>
              <a:rPr lang="fr-FR" altLang="fr-FR" sz="1200" b="1" dirty="0">
                <a:latin typeface="Times New Roman" panose="02020603050405020304" pitchFamily="18" charset="0"/>
                <a:ea typeface="PMingLiU" panose="02020500000000000000" pitchFamily="18" charset="-120"/>
              </a:rPr>
              <a:t> : </a:t>
            </a:r>
            <a:r>
              <a:rPr lang="fr-FR" altLang="fr-FR" sz="1200" dirty="0">
                <a:latin typeface="Times New Roman" panose="02020603050405020304" pitchFamily="18" charset="0"/>
                <a:ea typeface="PMingLiU" panose="02020500000000000000" pitchFamily="18" charset="-120"/>
              </a:rPr>
              <a:t>Un tricycle chargé d’ignames</a:t>
            </a:r>
            <a:r>
              <a:rPr lang="fr-FR" altLang="fr-FR" sz="1200" i="1" dirty="0">
                <a:latin typeface="Times New Roman" panose="02020603050405020304" pitchFamily="18" charset="0"/>
                <a:ea typeface="PMingLiU" panose="02020500000000000000" pitchFamily="18" charset="-120"/>
              </a:rPr>
              <a:t>. </a:t>
            </a:r>
          </a:p>
          <a:p>
            <a:pPr eaLnBrk="0" fontAlgn="base" hangingPunct="0">
              <a:lnSpc>
                <a:spcPct val="150000"/>
              </a:lnSpc>
              <a:spcBef>
                <a:spcPct val="0"/>
              </a:spcBef>
              <a:spcAft>
                <a:spcPct val="0"/>
              </a:spcAft>
            </a:pPr>
            <a:r>
              <a:rPr lang="fr-FR" altLang="fr-FR" sz="1200" i="1" dirty="0">
                <a:latin typeface="Times New Roman" panose="02020603050405020304" pitchFamily="18" charset="0"/>
                <a:ea typeface="PMingLiU" panose="02020500000000000000" pitchFamily="18" charset="-120"/>
              </a:rPr>
              <a:t>(Crédit photographique Bamba V, 2016.) </a:t>
            </a:r>
            <a:endParaRPr lang="fr-FR" altLang="fr-FR" sz="900" b="1" dirty="0">
              <a:latin typeface="Times New Roman" panose="02020603050405020304" pitchFamily="18" charset="0"/>
              <a:ea typeface="PMingLiU" panose="02020500000000000000" pitchFamily="18" charset="-120"/>
            </a:endParaRPr>
          </a:p>
        </p:txBody>
      </p:sp>
      <p:pic>
        <p:nvPicPr>
          <p:cNvPr id="9" name="Picture 18" descr="C:\Users\mariam\Desktop\102_FUJI\DSCF2032.JPG">
            <a:extLst>
              <a:ext uri="{FF2B5EF4-FFF2-40B4-BE49-F238E27FC236}">
                <a16:creationId xmlns:a16="http://schemas.microsoft.com/office/drawing/2014/main" id="{3F5B5B85-859C-3F4D-57EB-D89416A94566}"/>
              </a:ext>
            </a:extLst>
          </p:cNvPr>
          <p:cNvPicPr/>
          <p:nvPr/>
        </p:nvPicPr>
        <p:blipFill rotWithShape="1">
          <a:blip r:embed="rId5"/>
          <a:srcRect l="3305" t="-2" r="8709" b="31371"/>
          <a:stretch/>
        </p:blipFill>
        <p:spPr bwMode="auto">
          <a:xfrm>
            <a:off x="2092682" y="4559933"/>
            <a:ext cx="2427287" cy="18684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0" name="Picture 19" descr="C:\Users\mariam\Desktop\102_FUJI\DSCF2034.JPG">
            <a:extLst>
              <a:ext uri="{FF2B5EF4-FFF2-40B4-BE49-F238E27FC236}">
                <a16:creationId xmlns:a16="http://schemas.microsoft.com/office/drawing/2014/main" id="{A0F7AA6C-FE0F-01BC-8F3F-2B20504BA9B9}"/>
              </a:ext>
            </a:extLst>
          </p:cNvPr>
          <p:cNvPicPr/>
          <p:nvPr/>
        </p:nvPicPr>
        <p:blipFill>
          <a:blip r:embed="rId6" cstate="print"/>
          <a:srcRect/>
          <a:stretch>
            <a:fillRect/>
          </a:stretch>
        </p:blipFill>
        <p:spPr bwMode="auto">
          <a:xfrm>
            <a:off x="6274563" y="4521593"/>
            <a:ext cx="2925763" cy="1879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a:extLst>
              <a:ext uri="{FF2B5EF4-FFF2-40B4-BE49-F238E27FC236}">
                <a16:creationId xmlns:a16="http://schemas.microsoft.com/office/drawing/2014/main" id="{9FABBDAE-D78F-CE8D-9948-86AE7DB5E81E}"/>
              </a:ext>
            </a:extLst>
          </p:cNvPr>
          <p:cNvSpPr/>
          <p:nvPr/>
        </p:nvSpPr>
        <p:spPr>
          <a:xfrm>
            <a:off x="1885018" y="703383"/>
            <a:ext cx="8812112" cy="369332"/>
          </a:xfrm>
          <a:prstGeom prst="rect">
            <a:avLst/>
          </a:prstGeom>
        </p:spPr>
        <p:txBody>
          <a:bodyPr wrap="square">
            <a:spAutoFit/>
          </a:bodyPr>
          <a:lstStyle/>
          <a:p>
            <a:pPr lvl="0" eaLnBrk="0" fontAlgn="base" hangingPunct="0">
              <a:spcBef>
                <a:spcPct val="0"/>
              </a:spcBef>
              <a:spcAft>
                <a:spcPct val="0"/>
              </a:spcAft>
              <a:defRPr/>
            </a:pPr>
            <a:r>
              <a:rPr lang="fr-FR" b="1" dirty="0">
                <a:effectLst>
                  <a:outerShdw blurRad="50000" dist="30000" dir="5400000" algn="tl" rotWithShape="0">
                    <a:srgbClr val="000000">
                      <a:alpha val="30000"/>
                    </a:srgbClr>
                  </a:outerShdw>
                </a:effectLst>
                <a:latin typeface="Times New Roman" panose="02020603050405020304" pitchFamily="18" charset="0"/>
                <a:cs typeface="Times New Roman" panose="02020603050405020304" pitchFamily="18" charset="0"/>
              </a:rPr>
              <a:t>Les types de véhicules approvisionnant les produits vivriers au marché de gros </a:t>
            </a:r>
          </a:p>
        </p:txBody>
      </p:sp>
    </p:spTree>
    <p:extLst>
      <p:ext uri="{BB962C8B-B14F-4D97-AF65-F5344CB8AC3E}">
        <p14:creationId xmlns:p14="http://schemas.microsoft.com/office/powerpoint/2010/main" val="65330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empirique de la distance</a:t>
            </a:r>
            <a:endParaRPr lang="fr-FR" sz="1800" b="0" strike="noStrike" spc="-1" dirty="0">
              <a:solidFill>
                <a:srgbClr val="000000"/>
              </a:solidFill>
              <a:latin typeface="Calibri"/>
            </a:endParaRPr>
          </a:p>
        </p:txBody>
      </p:sp>
      <p:sp>
        <p:nvSpPr>
          <p:cNvPr id="2" name="Rectangle 1">
            <a:extLst>
              <a:ext uri="{FF2B5EF4-FFF2-40B4-BE49-F238E27FC236}">
                <a16:creationId xmlns:a16="http://schemas.microsoft.com/office/drawing/2014/main" id="{F739F3F2-B243-3A3C-55A6-A9D347443106}"/>
              </a:ext>
            </a:extLst>
          </p:cNvPr>
          <p:cNvSpPr/>
          <p:nvPr/>
        </p:nvSpPr>
        <p:spPr>
          <a:xfrm>
            <a:off x="1471125" y="1004878"/>
            <a:ext cx="8856984" cy="400110"/>
          </a:xfrm>
          <a:prstGeom prst="rect">
            <a:avLst/>
          </a:prstGeom>
        </p:spPr>
        <p:txBody>
          <a:bodyPr wrap="square">
            <a:spAutoFit/>
          </a:bodyPr>
          <a:lstStyle/>
          <a:p>
            <a:pPr eaLnBrk="0" fontAlgn="base" hangingPunct="0">
              <a:spcBef>
                <a:spcPct val="0"/>
              </a:spcBef>
              <a:spcAft>
                <a:spcPct val="0"/>
              </a:spcAft>
              <a:defRPr/>
            </a:pPr>
            <a:r>
              <a:rPr lang="fr-FR" sz="2000" b="1" dirty="0">
                <a:solidFill>
                  <a:prstClr val="black"/>
                </a:solidFill>
                <a:latin typeface="Times New Roman" panose="02020603050405020304" pitchFamily="18" charset="0"/>
                <a:cs typeface="Times New Roman" panose="02020603050405020304" pitchFamily="18" charset="0"/>
              </a:rPr>
              <a:t>Une pluralité de moyens de transport ravitaillant le marché de gros de Bouaké </a:t>
            </a:r>
          </a:p>
        </p:txBody>
      </p:sp>
      <p:sp>
        <p:nvSpPr>
          <p:cNvPr id="3" name="Rectangle 2">
            <a:extLst>
              <a:ext uri="{FF2B5EF4-FFF2-40B4-BE49-F238E27FC236}">
                <a16:creationId xmlns:a16="http://schemas.microsoft.com/office/drawing/2014/main" id="{323DA36A-F607-CA35-0B2A-DC53CB7E73C2}"/>
              </a:ext>
            </a:extLst>
          </p:cNvPr>
          <p:cNvSpPr/>
          <p:nvPr/>
        </p:nvSpPr>
        <p:spPr>
          <a:xfrm>
            <a:off x="1471125" y="5383608"/>
            <a:ext cx="8424936" cy="369332"/>
          </a:xfrm>
          <a:prstGeom prst="rect">
            <a:avLst/>
          </a:prstGeom>
        </p:spPr>
        <p:txBody>
          <a:bodyPr wrap="square">
            <a:spAutoFit/>
          </a:bodyPr>
          <a:lstStyle/>
          <a:p>
            <a:pPr marL="365125" indent="-282575" eaLnBrk="0" fontAlgn="base" hangingPunct="0">
              <a:spcBef>
                <a:spcPts val="600"/>
              </a:spcBef>
              <a:spcAft>
                <a:spcPct val="0"/>
              </a:spcAft>
              <a:buClr>
                <a:srgbClr val="3891A7"/>
              </a:buClr>
              <a:buSzPct val="80000"/>
              <a:buFont typeface="Wingdings 2" panose="05020102010507070707" pitchFamily="18" charset="2"/>
              <a:buChar char=""/>
              <a:defRPr/>
            </a:pPr>
            <a:r>
              <a:rPr lang="fr-FR" b="1" u="sng" dirty="0">
                <a:solidFill>
                  <a:prstClr val="black"/>
                </a:solidFill>
                <a:latin typeface="Times New Roman" panose="02020603050405020304" pitchFamily="18" charset="0"/>
                <a:cs typeface="Times New Roman" panose="02020603050405020304" pitchFamily="18" charset="0"/>
              </a:rPr>
              <a:t>Figure 3</a:t>
            </a:r>
            <a:r>
              <a:rPr lang="fr-FR" b="1" dirty="0">
                <a:solidFill>
                  <a:prstClr val="black"/>
                </a:solidFill>
                <a:latin typeface="Times New Roman" panose="02020603050405020304" pitchFamily="18" charset="0"/>
                <a:cs typeface="Times New Roman" panose="02020603050405020304" pitchFamily="18" charset="0"/>
              </a:rPr>
              <a:t>: Proportion des types véhicules alimentant le marché de gros de Bouaké</a:t>
            </a:r>
          </a:p>
        </p:txBody>
      </p:sp>
      <p:graphicFrame>
        <p:nvGraphicFramePr>
          <p:cNvPr id="4" name="Chart 20">
            <a:extLst>
              <a:ext uri="{FF2B5EF4-FFF2-40B4-BE49-F238E27FC236}">
                <a16:creationId xmlns:a16="http://schemas.microsoft.com/office/drawing/2014/main" id="{4337D33B-6980-0DB6-BF36-1014B5916A06}"/>
              </a:ext>
            </a:extLst>
          </p:cNvPr>
          <p:cNvGraphicFramePr>
            <a:graphicFrameLocks/>
          </p:cNvGraphicFramePr>
          <p:nvPr>
            <p:extLst>
              <p:ext uri="{D42A27DB-BD31-4B8C-83A1-F6EECF244321}">
                <p14:modId xmlns:p14="http://schemas.microsoft.com/office/powerpoint/2010/main" val="2077600516"/>
              </p:ext>
            </p:extLst>
          </p:nvPr>
        </p:nvGraphicFramePr>
        <p:xfrm>
          <a:off x="2955924" y="2229435"/>
          <a:ext cx="4572000" cy="2637501"/>
        </p:xfrm>
        <a:graphic>
          <a:graphicData uri="http://schemas.openxmlformats.org/drawingml/2006/chart">
            <c:chart xmlns:c="http://schemas.openxmlformats.org/drawingml/2006/chart" xmlns:r="http://schemas.openxmlformats.org/officeDocument/2006/relationships" r:id="rId3"/>
          </a:graphicData>
        </a:graphic>
      </p:graphicFrame>
      <p:sp>
        <p:nvSpPr>
          <p:cNvPr id="5" name="Oval 2">
            <a:extLst>
              <a:ext uri="{FF2B5EF4-FFF2-40B4-BE49-F238E27FC236}">
                <a16:creationId xmlns:a16="http://schemas.microsoft.com/office/drawing/2014/main" id="{27C2168C-89B7-80AD-3FB2-C9C5FA18E436}"/>
              </a:ext>
            </a:extLst>
          </p:cNvPr>
          <p:cNvSpPr/>
          <p:nvPr/>
        </p:nvSpPr>
        <p:spPr>
          <a:xfrm>
            <a:off x="4280565" y="2517046"/>
            <a:ext cx="936104" cy="648072"/>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16">
            <a:extLst>
              <a:ext uri="{FF2B5EF4-FFF2-40B4-BE49-F238E27FC236}">
                <a16:creationId xmlns:a16="http://schemas.microsoft.com/office/drawing/2014/main" id="{02C10211-CF4E-7C86-723D-B99D3B60282E}"/>
              </a:ext>
            </a:extLst>
          </p:cNvPr>
          <p:cNvSpPr/>
          <p:nvPr/>
        </p:nvSpPr>
        <p:spPr>
          <a:xfrm>
            <a:off x="4827123" y="3165118"/>
            <a:ext cx="788530" cy="448787"/>
          </a:xfrm>
          <a:prstGeom prst="ellipse">
            <a:avLst/>
          </a:prstGeom>
          <a:noFill/>
          <a:ln w="381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Oval 18">
            <a:extLst>
              <a:ext uri="{FF2B5EF4-FFF2-40B4-BE49-F238E27FC236}">
                <a16:creationId xmlns:a16="http://schemas.microsoft.com/office/drawing/2014/main" id="{1EBB35A2-1652-5B19-F70F-87E6D3B4224B}"/>
              </a:ext>
            </a:extLst>
          </p:cNvPr>
          <p:cNvSpPr/>
          <p:nvPr/>
        </p:nvSpPr>
        <p:spPr>
          <a:xfrm>
            <a:off x="4247501" y="3750694"/>
            <a:ext cx="936104" cy="648072"/>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21">
            <a:extLst>
              <a:ext uri="{FF2B5EF4-FFF2-40B4-BE49-F238E27FC236}">
                <a16:creationId xmlns:a16="http://schemas.microsoft.com/office/drawing/2014/main" id="{C4C44702-50E2-43D3-5619-331A9218DF39}"/>
              </a:ext>
            </a:extLst>
          </p:cNvPr>
          <p:cNvSpPr/>
          <p:nvPr/>
        </p:nvSpPr>
        <p:spPr>
          <a:xfrm>
            <a:off x="3671437" y="3093110"/>
            <a:ext cx="864096" cy="546776"/>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22">
            <a:extLst>
              <a:ext uri="{FF2B5EF4-FFF2-40B4-BE49-F238E27FC236}">
                <a16:creationId xmlns:a16="http://schemas.microsoft.com/office/drawing/2014/main" id="{33547ADE-DF9D-8B56-83E8-40A2E686C492}"/>
              </a:ext>
            </a:extLst>
          </p:cNvPr>
          <p:cNvSpPr/>
          <p:nvPr/>
        </p:nvSpPr>
        <p:spPr>
          <a:xfrm>
            <a:off x="3671437" y="3081623"/>
            <a:ext cx="864096" cy="546776"/>
          </a:xfrm>
          <a:prstGeom prst="ellipse">
            <a:avLst/>
          </a:prstGeom>
          <a:noFill/>
          <a:ln w="762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23">
            <a:extLst>
              <a:ext uri="{FF2B5EF4-FFF2-40B4-BE49-F238E27FC236}">
                <a16:creationId xmlns:a16="http://schemas.microsoft.com/office/drawing/2014/main" id="{53747F0F-1B6D-7613-AE02-ABCAF55DBCD8}"/>
              </a:ext>
            </a:extLst>
          </p:cNvPr>
          <p:cNvSpPr/>
          <p:nvPr/>
        </p:nvSpPr>
        <p:spPr>
          <a:xfrm>
            <a:off x="4258895" y="3736200"/>
            <a:ext cx="936104" cy="648072"/>
          </a:xfrm>
          <a:prstGeom prst="ellipse">
            <a:avLst/>
          </a:prstGeom>
          <a:noFill/>
          <a:ln w="762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25">
            <a:extLst>
              <a:ext uri="{FF2B5EF4-FFF2-40B4-BE49-F238E27FC236}">
                <a16:creationId xmlns:a16="http://schemas.microsoft.com/office/drawing/2014/main" id="{73D2C655-B0EE-633F-BC81-456793657185}"/>
              </a:ext>
            </a:extLst>
          </p:cNvPr>
          <p:cNvSpPr/>
          <p:nvPr/>
        </p:nvSpPr>
        <p:spPr>
          <a:xfrm>
            <a:off x="4822404" y="3172365"/>
            <a:ext cx="788530" cy="448787"/>
          </a:xfrm>
          <a:prstGeom prst="ellipse">
            <a:avLst/>
          </a:prstGeom>
          <a:noFill/>
          <a:ln w="762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0033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 calcmode="lin" valueType="num">
                                      <p:cBhvr>
                                        <p:cTn id="23" dur="1000" fill="hold"/>
                                        <p:tgtEl>
                                          <p:spTgt spid="9"/>
                                        </p:tgtEl>
                                        <p:attrNameLst>
                                          <p:attrName>style.rotation</p:attrName>
                                        </p:attrNameLst>
                                      </p:cBhvr>
                                      <p:tavLst>
                                        <p:tav tm="0">
                                          <p:val>
                                            <p:fltVal val="90"/>
                                          </p:val>
                                        </p:tav>
                                        <p:tav tm="100000">
                                          <p:val>
                                            <p:fltVal val="0"/>
                                          </p:val>
                                        </p:tav>
                                      </p:tavLst>
                                    </p:anim>
                                    <p:animEffect transition="in" filter="fade">
                                      <p:cBhvr>
                                        <p:cTn id="24" dur="10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1000" fill="hold"/>
                                        <p:tgtEl>
                                          <p:spTgt spid="6"/>
                                        </p:tgtEl>
                                        <p:attrNameLst>
                                          <p:attrName>ppt_w</p:attrName>
                                        </p:attrNameLst>
                                      </p:cBhvr>
                                      <p:tavLst>
                                        <p:tav tm="0">
                                          <p:val>
                                            <p:fltVal val="0"/>
                                          </p:val>
                                        </p:tav>
                                        <p:tav tm="100000">
                                          <p:val>
                                            <p:strVal val="#ppt_w"/>
                                          </p:val>
                                        </p:tav>
                                      </p:tavLst>
                                    </p:anim>
                                    <p:anim calcmode="lin" valueType="num">
                                      <p:cBhvr>
                                        <p:cTn id="30" dur="1000" fill="hold"/>
                                        <p:tgtEl>
                                          <p:spTgt spid="6"/>
                                        </p:tgtEl>
                                        <p:attrNameLst>
                                          <p:attrName>ppt_h</p:attrName>
                                        </p:attrNameLst>
                                      </p:cBhvr>
                                      <p:tavLst>
                                        <p:tav tm="0">
                                          <p:val>
                                            <p:fltVal val="0"/>
                                          </p:val>
                                        </p:tav>
                                        <p:tav tm="100000">
                                          <p:val>
                                            <p:strVal val="#ppt_h"/>
                                          </p:val>
                                        </p:tav>
                                      </p:tavLst>
                                    </p:anim>
                                    <p:anim calcmode="lin" valueType="num">
                                      <p:cBhvr>
                                        <p:cTn id="31" dur="1000" fill="hold"/>
                                        <p:tgtEl>
                                          <p:spTgt spid="6"/>
                                        </p:tgtEl>
                                        <p:attrNameLst>
                                          <p:attrName>style.rotation</p:attrName>
                                        </p:attrNameLst>
                                      </p:cBhvr>
                                      <p:tavLst>
                                        <p:tav tm="0">
                                          <p:val>
                                            <p:fltVal val="90"/>
                                          </p:val>
                                        </p:tav>
                                        <p:tav tm="100000">
                                          <p:val>
                                            <p:fltVal val="0"/>
                                          </p:val>
                                        </p:tav>
                                      </p:tavLst>
                                    </p:anim>
                                    <p:animEffect transition="in" filter="fade">
                                      <p:cBhvr>
                                        <p:cTn id="32" dur="1000"/>
                                        <p:tgtEl>
                                          <p:spTgt spid="6"/>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fltVal val="0"/>
                                          </p:val>
                                        </p:tav>
                                        <p:tav tm="100000">
                                          <p:val>
                                            <p:strVal val="#ppt_w"/>
                                          </p:val>
                                        </p:tav>
                                      </p:tavLst>
                                    </p:anim>
                                    <p:anim calcmode="lin" valueType="num">
                                      <p:cBhvr>
                                        <p:cTn id="36" dur="1000" fill="hold"/>
                                        <p:tgtEl>
                                          <p:spTgt spid="10"/>
                                        </p:tgtEl>
                                        <p:attrNameLst>
                                          <p:attrName>ppt_h</p:attrName>
                                        </p:attrNameLst>
                                      </p:cBhvr>
                                      <p:tavLst>
                                        <p:tav tm="0">
                                          <p:val>
                                            <p:fltVal val="0"/>
                                          </p:val>
                                        </p:tav>
                                        <p:tav tm="100000">
                                          <p:val>
                                            <p:strVal val="#ppt_h"/>
                                          </p:val>
                                        </p:tav>
                                      </p:tavLst>
                                    </p:anim>
                                    <p:anim calcmode="lin" valueType="num">
                                      <p:cBhvr>
                                        <p:cTn id="37" dur="1000" fill="hold"/>
                                        <p:tgtEl>
                                          <p:spTgt spid="10"/>
                                        </p:tgtEl>
                                        <p:attrNameLst>
                                          <p:attrName>style.rotation</p:attrName>
                                        </p:attrNameLst>
                                      </p:cBhvr>
                                      <p:tavLst>
                                        <p:tav tm="0">
                                          <p:val>
                                            <p:fltVal val="90"/>
                                          </p:val>
                                        </p:tav>
                                        <p:tav tm="100000">
                                          <p:val>
                                            <p:fltVal val="0"/>
                                          </p:val>
                                        </p:tav>
                                      </p:tavLst>
                                    </p:anim>
                                    <p:animEffect transition="in" filter="fade">
                                      <p:cBhvr>
                                        <p:cTn id="38" dur="10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1000" fill="hold"/>
                                        <p:tgtEl>
                                          <p:spTgt spid="5"/>
                                        </p:tgtEl>
                                        <p:attrNameLst>
                                          <p:attrName>ppt_w</p:attrName>
                                        </p:attrNameLst>
                                      </p:cBhvr>
                                      <p:tavLst>
                                        <p:tav tm="0">
                                          <p:val>
                                            <p:fltVal val="0"/>
                                          </p:val>
                                        </p:tav>
                                        <p:tav tm="100000">
                                          <p:val>
                                            <p:strVal val="#ppt_w"/>
                                          </p:val>
                                        </p:tav>
                                      </p:tavLst>
                                    </p:anim>
                                    <p:anim calcmode="lin" valueType="num">
                                      <p:cBhvr>
                                        <p:cTn id="44" dur="1000" fill="hold"/>
                                        <p:tgtEl>
                                          <p:spTgt spid="5"/>
                                        </p:tgtEl>
                                        <p:attrNameLst>
                                          <p:attrName>ppt_h</p:attrName>
                                        </p:attrNameLst>
                                      </p:cBhvr>
                                      <p:tavLst>
                                        <p:tav tm="0">
                                          <p:val>
                                            <p:fltVal val="0"/>
                                          </p:val>
                                        </p:tav>
                                        <p:tav tm="100000">
                                          <p:val>
                                            <p:strVal val="#ppt_h"/>
                                          </p:val>
                                        </p:tav>
                                      </p:tavLst>
                                    </p:anim>
                                    <p:anim calcmode="lin" valueType="num">
                                      <p:cBhvr>
                                        <p:cTn id="45" dur="1000" fill="hold"/>
                                        <p:tgtEl>
                                          <p:spTgt spid="5"/>
                                        </p:tgtEl>
                                        <p:attrNameLst>
                                          <p:attrName>style.rotation</p:attrName>
                                        </p:attrNameLst>
                                      </p:cBhvr>
                                      <p:tavLst>
                                        <p:tav tm="0">
                                          <p:val>
                                            <p:fltVal val="90"/>
                                          </p:val>
                                        </p:tav>
                                        <p:tav tm="100000">
                                          <p:val>
                                            <p:fltVal val="0"/>
                                          </p:val>
                                        </p:tav>
                                      </p:tavLst>
                                    </p:anim>
                                    <p:animEffect transition="in" filter="fade">
                                      <p:cBhvr>
                                        <p:cTn id="46" dur="1000"/>
                                        <p:tgtEl>
                                          <p:spTgt spid="5"/>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1000" fill="hold"/>
                                        <p:tgtEl>
                                          <p:spTgt spid="11"/>
                                        </p:tgtEl>
                                        <p:attrNameLst>
                                          <p:attrName>ppt_w</p:attrName>
                                        </p:attrNameLst>
                                      </p:cBhvr>
                                      <p:tavLst>
                                        <p:tav tm="0">
                                          <p:val>
                                            <p:fltVal val="0"/>
                                          </p:val>
                                        </p:tav>
                                        <p:tav tm="100000">
                                          <p:val>
                                            <p:strVal val="#ppt_w"/>
                                          </p:val>
                                        </p:tav>
                                      </p:tavLst>
                                    </p:anim>
                                    <p:anim calcmode="lin" valueType="num">
                                      <p:cBhvr>
                                        <p:cTn id="50" dur="1000" fill="hold"/>
                                        <p:tgtEl>
                                          <p:spTgt spid="11"/>
                                        </p:tgtEl>
                                        <p:attrNameLst>
                                          <p:attrName>ppt_h</p:attrName>
                                        </p:attrNameLst>
                                      </p:cBhvr>
                                      <p:tavLst>
                                        <p:tav tm="0">
                                          <p:val>
                                            <p:fltVal val="0"/>
                                          </p:val>
                                        </p:tav>
                                        <p:tav tm="100000">
                                          <p:val>
                                            <p:strVal val="#ppt_h"/>
                                          </p:val>
                                        </p:tav>
                                      </p:tavLst>
                                    </p:anim>
                                    <p:anim calcmode="lin" valueType="num">
                                      <p:cBhvr>
                                        <p:cTn id="51" dur="1000" fill="hold"/>
                                        <p:tgtEl>
                                          <p:spTgt spid="11"/>
                                        </p:tgtEl>
                                        <p:attrNameLst>
                                          <p:attrName>style.rotation</p:attrName>
                                        </p:attrNameLst>
                                      </p:cBhvr>
                                      <p:tavLst>
                                        <p:tav tm="0">
                                          <p:val>
                                            <p:fltVal val="90"/>
                                          </p:val>
                                        </p:tav>
                                        <p:tav tm="100000">
                                          <p:val>
                                            <p:fltVal val="0"/>
                                          </p:val>
                                        </p:tav>
                                      </p:tavLst>
                                    </p:anim>
                                    <p:animEffect transition="in" filter="fade">
                                      <p:cBhvr>
                                        <p:cTn id="5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empirique de la distance</a:t>
            </a:r>
            <a:endParaRPr lang="fr-FR" sz="1800" b="0" strike="noStrike" spc="-1" dirty="0">
              <a:solidFill>
                <a:srgbClr val="000000"/>
              </a:solidFill>
              <a:latin typeface="Calibri"/>
            </a:endParaRPr>
          </a:p>
        </p:txBody>
      </p:sp>
      <p:sp>
        <p:nvSpPr>
          <p:cNvPr id="2" name="Espace réservé du numéro de diapositive 9">
            <a:extLst>
              <a:ext uri="{FF2B5EF4-FFF2-40B4-BE49-F238E27FC236}">
                <a16:creationId xmlns:a16="http://schemas.microsoft.com/office/drawing/2014/main" id="{8CF1BFC4-0EAF-E09D-805C-F4B983F0D470}"/>
              </a:ext>
            </a:extLst>
          </p:cNvPr>
          <p:cNvSpPr txBox="1">
            <a:spLocks/>
          </p:cNvSpPr>
          <p:nvPr/>
        </p:nvSpPr>
        <p:spPr>
          <a:xfrm>
            <a:off x="7740212" y="6356351"/>
            <a:ext cx="2057400"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FE4E4E-3864-4C96-AF35-721B3EAA45F6}" type="slidenum">
              <a:rPr lang="fr-FR" smtClean="0"/>
              <a:pPr/>
              <a:t>19</a:t>
            </a:fld>
            <a:endParaRPr lang="fr-FR" dirty="0"/>
          </a:p>
        </p:txBody>
      </p:sp>
      <p:cxnSp>
        <p:nvCxnSpPr>
          <p:cNvPr id="3" name="Connecteur droit 2">
            <a:extLst>
              <a:ext uri="{FF2B5EF4-FFF2-40B4-BE49-F238E27FC236}">
                <a16:creationId xmlns:a16="http://schemas.microsoft.com/office/drawing/2014/main" id="{E4C6ECFA-37ED-8B48-4024-BA27C477E693}"/>
              </a:ext>
            </a:extLst>
          </p:cNvPr>
          <p:cNvCxnSpPr/>
          <p:nvPr/>
        </p:nvCxnSpPr>
        <p:spPr>
          <a:xfrm>
            <a:off x="6934382" y="763966"/>
            <a:ext cx="1800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F3C4AD47-298B-09E0-73AF-E3E5F12CAE74}"/>
              </a:ext>
            </a:extLst>
          </p:cNvPr>
          <p:cNvSpPr txBox="1">
            <a:spLocks/>
          </p:cNvSpPr>
          <p:nvPr/>
        </p:nvSpPr>
        <p:spPr>
          <a:xfrm>
            <a:off x="2230855" y="874617"/>
            <a:ext cx="7499350" cy="323825"/>
          </a:xfrm>
          <a:prstGeom prst="rect">
            <a:avLst/>
          </a:prstGeom>
        </p:spPr>
        <p:txBody>
          <a:bodyPr anchor="ctr">
            <a:noAutofit/>
          </a:bodyPr>
          <a:lstStyle>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mj-ea"/>
                <a:cs typeface="+mj-cs"/>
              </a:defRPr>
            </a:lvl1pPr>
            <a:lvl2pPr algn="l" rtl="0" eaLnBrk="0" fontAlgn="base" hangingPunct="0">
              <a:spcBef>
                <a:spcPct val="0"/>
              </a:spcBef>
              <a:spcAft>
                <a:spcPct val="0"/>
              </a:spcAft>
              <a:defRPr sz="4300">
                <a:solidFill>
                  <a:srgbClr val="572314"/>
                </a:solidFill>
                <a:latin typeface="Gill Sans MT" pitchFamily="34" charset="0"/>
              </a:defRPr>
            </a:lvl2pPr>
            <a:lvl3pPr algn="l" rtl="0" eaLnBrk="0" fontAlgn="base" hangingPunct="0">
              <a:spcBef>
                <a:spcPct val="0"/>
              </a:spcBef>
              <a:spcAft>
                <a:spcPct val="0"/>
              </a:spcAft>
              <a:defRPr sz="4300">
                <a:solidFill>
                  <a:srgbClr val="572314"/>
                </a:solidFill>
                <a:latin typeface="Gill Sans MT" pitchFamily="34" charset="0"/>
              </a:defRPr>
            </a:lvl3pPr>
            <a:lvl4pPr algn="l" rtl="0" eaLnBrk="0" fontAlgn="base" hangingPunct="0">
              <a:spcBef>
                <a:spcPct val="0"/>
              </a:spcBef>
              <a:spcAft>
                <a:spcPct val="0"/>
              </a:spcAft>
              <a:defRPr sz="4300">
                <a:solidFill>
                  <a:srgbClr val="572314"/>
                </a:solidFill>
                <a:latin typeface="Gill Sans MT" pitchFamily="34" charset="0"/>
              </a:defRPr>
            </a:lvl4pPr>
            <a:lvl5pPr algn="l" rtl="0" eaLnBrk="0" fontAlgn="base" hangingPunct="0">
              <a:spcBef>
                <a:spcPct val="0"/>
              </a:spcBef>
              <a:spcAft>
                <a:spcPct val="0"/>
              </a:spcAft>
              <a:defRPr sz="4300">
                <a:solidFill>
                  <a:srgbClr val="572314"/>
                </a:solidFill>
                <a:latin typeface="Gill Sans MT" pitchFamily="34" charset="0"/>
              </a:defRPr>
            </a:lvl5pPr>
            <a:lvl6pPr marL="457200" algn="l" rtl="0" fontAlgn="base">
              <a:spcBef>
                <a:spcPct val="0"/>
              </a:spcBef>
              <a:spcAft>
                <a:spcPct val="0"/>
              </a:spcAft>
              <a:defRPr sz="4300">
                <a:solidFill>
                  <a:srgbClr val="572314"/>
                </a:solidFill>
                <a:latin typeface="Gill Sans MT" pitchFamily="34" charset="0"/>
              </a:defRPr>
            </a:lvl6pPr>
            <a:lvl7pPr marL="914400" algn="l" rtl="0" fontAlgn="base">
              <a:spcBef>
                <a:spcPct val="0"/>
              </a:spcBef>
              <a:spcAft>
                <a:spcPct val="0"/>
              </a:spcAft>
              <a:defRPr sz="4300">
                <a:solidFill>
                  <a:srgbClr val="572314"/>
                </a:solidFill>
                <a:latin typeface="Gill Sans MT" pitchFamily="34" charset="0"/>
              </a:defRPr>
            </a:lvl7pPr>
            <a:lvl8pPr marL="1371600" algn="l" rtl="0" fontAlgn="base">
              <a:spcBef>
                <a:spcPct val="0"/>
              </a:spcBef>
              <a:spcAft>
                <a:spcPct val="0"/>
              </a:spcAft>
              <a:defRPr sz="4300">
                <a:solidFill>
                  <a:srgbClr val="572314"/>
                </a:solidFill>
                <a:latin typeface="Gill Sans MT" pitchFamily="34" charset="0"/>
              </a:defRPr>
            </a:lvl8pPr>
            <a:lvl9pPr marL="1828800" algn="l" rtl="0" fontAlgn="base">
              <a:spcBef>
                <a:spcPct val="0"/>
              </a:spcBef>
              <a:spcAft>
                <a:spcPct val="0"/>
              </a:spcAft>
              <a:defRPr sz="4300">
                <a:solidFill>
                  <a:srgbClr val="572314"/>
                </a:solidFill>
                <a:latin typeface="Gill Sans MT" pitchFamily="34" charset="0"/>
              </a:defRPr>
            </a:lvl9pPr>
            <a:extLst/>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2400" b="1" i="0" u="none" strike="noStrike" kern="1200" cap="none" spc="0" normalizeH="0" baseline="0" noProof="0" dirty="0">
                <a:ln>
                  <a:noFill/>
                </a:ln>
                <a:solidFill>
                  <a:srgbClr val="572314"/>
                </a:solidFill>
                <a:effectLst>
                  <a:outerShdw blurRad="50000" dist="30000" dir="5400000" algn="tl" rotWithShape="0">
                    <a:srgbClr val="000000">
                      <a:alpha val="30000"/>
                    </a:srgbClr>
                  </a:outerShdw>
                </a:effectLst>
                <a:uLnTx/>
                <a:uFillTx/>
                <a:latin typeface="Times New Roman" panose="02020603050405020304" pitchFamily="18" charset="0"/>
                <a:cs typeface="Times New Roman" panose="02020603050405020304" pitchFamily="18" charset="0"/>
              </a:rPr>
              <a:t>Les contraintes liées aux institutions</a:t>
            </a:r>
          </a:p>
        </p:txBody>
      </p:sp>
      <p:graphicFrame>
        <p:nvGraphicFramePr>
          <p:cNvPr id="5" name="Table 2">
            <a:extLst>
              <a:ext uri="{FF2B5EF4-FFF2-40B4-BE49-F238E27FC236}">
                <a16:creationId xmlns:a16="http://schemas.microsoft.com/office/drawing/2014/main" id="{0202BE3E-7E63-BC35-BCF7-814D927DCF7D}"/>
              </a:ext>
            </a:extLst>
          </p:cNvPr>
          <p:cNvGraphicFramePr>
            <a:graphicFrameLocks noGrp="1"/>
          </p:cNvGraphicFramePr>
          <p:nvPr>
            <p:extLst>
              <p:ext uri="{D42A27DB-BD31-4B8C-83A1-F6EECF244321}">
                <p14:modId xmlns:p14="http://schemas.microsoft.com/office/powerpoint/2010/main" val="2026797683"/>
              </p:ext>
            </p:extLst>
          </p:nvPr>
        </p:nvGraphicFramePr>
        <p:xfrm>
          <a:off x="1124465" y="2318506"/>
          <a:ext cx="6351374" cy="3775522"/>
        </p:xfrm>
        <a:graphic>
          <a:graphicData uri="http://schemas.openxmlformats.org/drawingml/2006/table">
            <a:tbl>
              <a:tblPr firstRow="1" firstCol="1" bandRow="1"/>
              <a:tblGrid>
                <a:gridCol w="1811080">
                  <a:extLst>
                    <a:ext uri="{9D8B030D-6E8A-4147-A177-3AD203B41FA5}">
                      <a16:colId xmlns:a16="http://schemas.microsoft.com/office/drawing/2014/main" val="20000"/>
                    </a:ext>
                  </a:extLst>
                </a:gridCol>
                <a:gridCol w="1811080">
                  <a:extLst>
                    <a:ext uri="{9D8B030D-6E8A-4147-A177-3AD203B41FA5}">
                      <a16:colId xmlns:a16="http://schemas.microsoft.com/office/drawing/2014/main" val="20001"/>
                    </a:ext>
                  </a:extLst>
                </a:gridCol>
                <a:gridCol w="1811080">
                  <a:extLst>
                    <a:ext uri="{9D8B030D-6E8A-4147-A177-3AD203B41FA5}">
                      <a16:colId xmlns:a16="http://schemas.microsoft.com/office/drawing/2014/main" val="20002"/>
                    </a:ext>
                  </a:extLst>
                </a:gridCol>
                <a:gridCol w="918134">
                  <a:extLst>
                    <a:ext uri="{9D8B030D-6E8A-4147-A177-3AD203B41FA5}">
                      <a16:colId xmlns:a16="http://schemas.microsoft.com/office/drawing/2014/main" val="20003"/>
                    </a:ext>
                  </a:extLst>
                </a:gridCol>
              </a:tblGrid>
              <a:tr h="858817">
                <a:tc>
                  <a:txBody>
                    <a:bodyPr/>
                    <a:lstStyle/>
                    <a:p>
                      <a:pPr>
                        <a:lnSpc>
                          <a:spcPct val="150000"/>
                        </a:lnSpc>
                        <a:spcAft>
                          <a:spcPts val="0"/>
                        </a:spcAft>
                      </a:pPr>
                      <a:r>
                        <a:rPr lang="fr-FR" sz="1200" dirty="0">
                          <a:effectLst/>
                          <a:latin typeface="Times New Roman" panose="02020603050405020304" pitchFamily="18" charset="0"/>
                          <a:ea typeface="Times New Roman" panose="02020603050405020304" pitchFamily="18" charset="0"/>
                          <a:cs typeface="Arial" panose="020B0604020202020204" pitchFamily="34" charset="0"/>
                        </a:rPr>
                        <a:t>Localités</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fr-FR" sz="1200" dirty="0">
                          <a:effectLst/>
                          <a:latin typeface="Times New Roman" panose="02020603050405020304" pitchFamily="18" charset="0"/>
                          <a:ea typeface="Times New Roman" panose="02020603050405020304" pitchFamily="18" charset="0"/>
                          <a:cs typeface="Arial" panose="020B0604020202020204" pitchFamily="34" charset="0"/>
                        </a:rPr>
                        <a:t>Distance</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Nombre de barrages</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Densité des barrages aux 100km</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5155">
                <a:tc>
                  <a:txBody>
                    <a:bodyPr/>
                    <a:lstStyle/>
                    <a:p>
                      <a:pP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Bouaké-Béoumi</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dirty="0">
                          <a:effectLst/>
                          <a:latin typeface="Times New Roman" panose="02020603050405020304" pitchFamily="18" charset="0"/>
                          <a:ea typeface="Times New Roman" panose="02020603050405020304" pitchFamily="18" charset="0"/>
                          <a:cs typeface="Arial" panose="020B0604020202020204" pitchFamily="34" charset="0"/>
                        </a:rPr>
                        <a:t>53</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8</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15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155">
                <a:tc>
                  <a:txBody>
                    <a:bodyPr/>
                    <a:lstStyle/>
                    <a:p>
                      <a:pP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Bouaké-Sakassou</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33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21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155">
                <a:tc>
                  <a:txBody>
                    <a:bodyPr/>
                    <a:lstStyle/>
                    <a:p>
                      <a:pP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Bouaké-M’bahiakro</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80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8</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10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155">
                <a:tc>
                  <a:txBody>
                    <a:bodyPr/>
                    <a:lstStyle/>
                    <a:p>
                      <a:pP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Bouaké-Brobo</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20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20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155">
                <a:tc>
                  <a:txBody>
                    <a:bodyPr/>
                    <a:lstStyle/>
                    <a:p>
                      <a:pP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Bouaké-Diabo</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20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15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65155">
                <a:tc>
                  <a:txBody>
                    <a:bodyPr/>
                    <a:lstStyle/>
                    <a:p>
                      <a:pP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Bouaké-Dabakala</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135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13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9</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65155">
                <a:tc>
                  <a:txBody>
                    <a:bodyPr/>
                    <a:lstStyle/>
                    <a:p>
                      <a:pP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Bouaké-Katiola</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45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15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65155">
                <a:tc>
                  <a:txBody>
                    <a:bodyPr/>
                    <a:lstStyle/>
                    <a:p>
                      <a:pP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Bouaké-Botro</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32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21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65155">
                <a:tc>
                  <a:txBody>
                    <a:bodyPr/>
                    <a:lstStyle/>
                    <a:p>
                      <a:pP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Bouaké-Maradiassa</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65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11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16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65155">
                <a:tc>
                  <a:txBody>
                    <a:bodyPr/>
                    <a:lstStyle/>
                    <a:p>
                      <a:pPr>
                        <a:lnSpc>
                          <a:spcPct val="150000"/>
                        </a:lnSpc>
                        <a:spcAft>
                          <a:spcPts val="0"/>
                        </a:spcAft>
                      </a:pPr>
                      <a:r>
                        <a:rPr lang="fr-FR" sz="1200" dirty="0">
                          <a:effectLst/>
                          <a:latin typeface="Times New Roman" panose="02020603050405020304" pitchFamily="18" charset="0"/>
                          <a:ea typeface="Times New Roman" panose="02020603050405020304" pitchFamily="18" charset="0"/>
                          <a:cs typeface="Arial" panose="020B0604020202020204" pitchFamily="34" charset="0"/>
                        </a:rPr>
                        <a:t>Bouaké-</a:t>
                      </a:r>
                      <a:r>
                        <a:rPr lang="fr-FR" sz="1200" dirty="0" err="1">
                          <a:effectLst/>
                          <a:latin typeface="Times New Roman" panose="02020603050405020304" pitchFamily="18" charset="0"/>
                          <a:ea typeface="Times New Roman" panose="02020603050405020304" pitchFamily="18" charset="0"/>
                          <a:cs typeface="Arial" panose="020B0604020202020204" pitchFamily="34" charset="0"/>
                        </a:rPr>
                        <a:t>Tiéningboué</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101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14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dirty="0">
                          <a:effectLst/>
                          <a:latin typeface="Times New Roman" panose="02020603050405020304" pitchFamily="18" charset="0"/>
                          <a:ea typeface="Times New Roman" panose="02020603050405020304" pitchFamily="18" charset="0"/>
                          <a:cs typeface="Arial" panose="020B0604020202020204" pitchFamily="34" charset="0"/>
                        </a:rPr>
                        <a:t>13</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65155">
                <a:tc>
                  <a:txBody>
                    <a:bodyPr/>
                    <a:lstStyle/>
                    <a:p>
                      <a:pP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Bouaké-Mankono</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172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a:effectLst/>
                          <a:latin typeface="Times New Roman" panose="02020603050405020304" pitchFamily="18" charset="0"/>
                          <a:ea typeface="Times New Roman" panose="02020603050405020304" pitchFamily="18" charset="0"/>
                          <a:cs typeface="Arial" panose="020B0604020202020204" pitchFamily="34" charset="0"/>
                        </a:rPr>
                        <a:t>16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fr-FR" sz="1200" dirty="0">
                          <a:effectLst/>
                          <a:latin typeface="Times New Roman" panose="02020603050405020304" pitchFamily="18" charset="0"/>
                          <a:ea typeface="Times New Roman" panose="02020603050405020304" pitchFamily="18" charset="0"/>
                          <a:cs typeface="Arial" panose="020B0604020202020204" pitchFamily="34" charset="0"/>
                        </a:rPr>
                        <a:t>9</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6" name="Rectangle 5">
            <a:extLst>
              <a:ext uri="{FF2B5EF4-FFF2-40B4-BE49-F238E27FC236}">
                <a16:creationId xmlns:a16="http://schemas.microsoft.com/office/drawing/2014/main" id="{6B8F47D7-FB84-E8F9-F98D-61F1E2EEE15C}"/>
              </a:ext>
            </a:extLst>
          </p:cNvPr>
          <p:cNvSpPr/>
          <p:nvPr/>
        </p:nvSpPr>
        <p:spPr>
          <a:xfrm>
            <a:off x="1012227" y="1437696"/>
            <a:ext cx="6351374" cy="646331"/>
          </a:xfrm>
          <a:prstGeom prst="rect">
            <a:avLst/>
          </a:prstGeom>
        </p:spPr>
        <p:txBody>
          <a:bodyPr wrap="square">
            <a:spAutoFit/>
          </a:bodyPr>
          <a:lstStyle/>
          <a:p>
            <a:pPr>
              <a:spcAft>
                <a:spcPts val="0"/>
              </a:spcAft>
            </a:pPr>
            <a:r>
              <a:rPr lang="fr-FR" b="1" u="sng" dirty="0">
                <a:latin typeface="Times New Roman" panose="02020603050405020304" pitchFamily="18" charset="0"/>
                <a:ea typeface="PMingLiU" panose="02020500000000000000" pitchFamily="18" charset="-120"/>
              </a:rPr>
              <a:t>Tableau </a:t>
            </a:r>
            <a:r>
              <a:rPr lang="fr-FR" b="1" dirty="0">
                <a:latin typeface="Times New Roman" panose="02020603050405020304" pitchFamily="18" charset="0"/>
                <a:ea typeface="PMingLiU" panose="02020500000000000000" pitchFamily="18" charset="-120"/>
              </a:rPr>
              <a:t> </a:t>
            </a:r>
            <a:r>
              <a:rPr lang="fr-FR" dirty="0">
                <a:latin typeface="Times New Roman" panose="02020603050405020304" pitchFamily="18" charset="0"/>
                <a:ea typeface="PMingLiU" panose="02020500000000000000" pitchFamily="18" charset="-120"/>
              </a:rPr>
              <a:t>: Nombre de barrages sur les principaux axes alimentant le marché de gros de Bouaké</a:t>
            </a:r>
            <a:endParaRPr lang="fr-FR" b="1" dirty="0">
              <a:effectLst/>
              <a:latin typeface="Times New Roman" panose="02020603050405020304" pitchFamily="18" charset="0"/>
              <a:ea typeface="PMingLiU" panose="02020500000000000000" pitchFamily="18" charset="-120"/>
            </a:endParaRPr>
          </a:p>
        </p:txBody>
      </p:sp>
      <p:sp>
        <p:nvSpPr>
          <p:cNvPr id="7" name="Rectangle 6">
            <a:extLst>
              <a:ext uri="{FF2B5EF4-FFF2-40B4-BE49-F238E27FC236}">
                <a16:creationId xmlns:a16="http://schemas.microsoft.com/office/drawing/2014/main" id="{55A71329-8B3E-743C-4BCB-555A10F0088C}"/>
              </a:ext>
            </a:extLst>
          </p:cNvPr>
          <p:cNvSpPr/>
          <p:nvPr/>
        </p:nvSpPr>
        <p:spPr>
          <a:xfrm>
            <a:off x="894576" y="6171685"/>
            <a:ext cx="2286523" cy="369332"/>
          </a:xfrm>
          <a:prstGeom prst="rect">
            <a:avLst/>
          </a:prstGeom>
        </p:spPr>
        <p:txBody>
          <a:bodyPr wrap="none">
            <a:spAutoFit/>
          </a:bodyPr>
          <a:lstStyle/>
          <a:p>
            <a:pPr algn="just">
              <a:lnSpc>
                <a:spcPct val="150000"/>
              </a:lnSpc>
              <a:spcAft>
                <a:spcPts val="800"/>
              </a:spcAft>
            </a:pPr>
            <a:r>
              <a:rPr lang="fr-FR" sz="1200" b="1" u="sng" dirty="0">
                <a:latin typeface="Times New Roman" panose="02020603050405020304" pitchFamily="18" charset="0"/>
                <a:ea typeface="Calibri" panose="020F0502020204030204" pitchFamily="34" charset="0"/>
                <a:cs typeface="Arial" panose="020B0604020202020204" pitchFamily="34" charset="0"/>
              </a:rPr>
              <a:t>Source</a:t>
            </a:r>
            <a:r>
              <a:rPr lang="fr-FR" sz="1200" b="1" dirty="0">
                <a:latin typeface="Times New Roman" panose="02020603050405020304" pitchFamily="18" charset="0"/>
                <a:ea typeface="Calibri" panose="020F0502020204030204" pitchFamily="34" charset="0"/>
                <a:cs typeface="Arial" panose="020B0604020202020204" pitchFamily="34" charset="0"/>
              </a:rPr>
              <a:t> : </a:t>
            </a:r>
            <a:r>
              <a:rPr lang="fr-FR" sz="1200" dirty="0">
                <a:latin typeface="Times New Roman" panose="02020603050405020304" pitchFamily="18" charset="0"/>
                <a:ea typeface="Calibri" panose="020F0502020204030204" pitchFamily="34" charset="0"/>
                <a:cs typeface="Arial" panose="020B0604020202020204" pitchFamily="34" charset="0"/>
              </a:rPr>
              <a:t>Bamba V., 2015 et 2016.</a:t>
            </a:r>
            <a:endParaRPr lang="fr-FR"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7463020-B0BF-976E-103E-FAE64E733F9F}"/>
              </a:ext>
            </a:extLst>
          </p:cNvPr>
          <p:cNvSpPr/>
          <p:nvPr/>
        </p:nvSpPr>
        <p:spPr>
          <a:xfrm>
            <a:off x="1124465" y="4461933"/>
            <a:ext cx="6351374" cy="2738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9E39C55E-F5F6-A58A-D3F3-1B3036FBE20F}"/>
              </a:ext>
            </a:extLst>
          </p:cNvPr>
          <p:cNvSpPr/>
          <p:nvPr/>
        </p:nvSpPr>
        <p:spPr>
          <a:xfrm>
            <a:off x="1124465" y="5556136"/>
            <a:ext cx="6351374" cy="2738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75694BC5-7EBC-F780-B25D-0216D98EC4CB}"/>
              </a:ext>
            </a:extLst>
          </p:cNvPr>
          <p:cNvSpPr/>
          <p:nvPr/>
        </p:nvSpPr>
        <p:spPr>
          <a:xfrm>
            <a:off x="1124465" y="5795390"/>
            <a:ext cx="6351374" cy="2986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4999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gn="ctr">
              <a:lnSpc>
                <a:spcPct val="90000"/>
              </a:lnSpc>
              <a:buNone/>
            </a:pPr>
            <a:r>
              <a:rPr lang="fr-FR" sz="4400" b="1" strike="noStrike" spc="299" dirty="0">
                <a:solidFill>
                  <a:srgbClr val="000000"/>
                </a:solidFill>
                <a:latin typeface="Calibri"/>
              </a:rPr>
              <a:t>INTRODUCTION</a:t>
            </a:r>
            <a:endParaRPr lang="fr-FR" sz="4400" b="0" strike="noStrike" spc="-1" dirty="0">
              <a:solidFill>
                <a:srgbClr val="000000"/>
              </a:solidFill>
              <a:latin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empirique de la distance</a:t>
            </a:r>
            <a:endParaRPr lang="fr-FR" sz="1800" b="0" strike="noStrike" spc="-1" dirty="0">
              <a:solidFill>
                <a:srgbClr val="000000"/>
              </a:solidFill>
              <a:latin typeface="Calibri"/>
            </a:endParaRPr>
          </a:p>
        </p:txBody>
      </p:sp>
      <p:sp>
        <p:nvSpPr>
          <p:cNvPr id="3" name="Title 1">
            <a:extLst>
              <a:ext uri="{FF2B5EF4-FFF2-40B4-BE49-F238E27FC236}">
                <a16:creationId xmlns:a16="http://schemas.microsoft.com/office/drawing/2014/main" id="{AF03EAF3-4C19-20A1-09A6-0B843F036300}"/>
              </a:ext>
            </a:extLst>
          </p:cNvPr>
          <p:cNvSpPr txBox="1">
            <a:spLocks/>
          </p:cNvSpPr>
          <p:nvPr/>
        </p:nvSpPr>
        <p:spPr>
          <a:xfrm>
            <a:off x="2282264" y="1005839"/>
            <a:ext cx="7499350" cy="323825"/>
          </a:xfrm>
          <a:prstGeom prst="rect">
            <a:avLst/>
          </a:prstGeom>
        </p:spPr>
        <p:txBody>
          <a:bodyPr anchor="ctr">
            <a:noAutofit/>
          </a:bodyPr>
          <a:lstStyle>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mj-ea"/>
                <a:cs typeface="+mj-cs"/>
              </a:defRPr>
            </a:lvl1pPr>
            <a:lvl2pPr algn="l" rtl="0" eaLnBrk="0" fontAlgn="base" hangingPunct="0">
              <a:spcBef>
                <a:spcPct val="0"/>
              </a:spcBef>
              <a:spcAft>
                <a:spcPct val="0"/>
              </a:spcAft>
              <a:defRPr sz="4300">
                <a:solidFill>
                  <a:srgbClr val="572314"/>
                </a:solidFill>
                <a:latin typeface="Gill Sans MT" pitchFamily="34" charset="0"/>
              </a:defRPr>
            </a:lvl2pPr>
            <a:lvl3pPr algn="l" rtl="0" eaLnBrk="0" fontAlgn="base" hangingPunct="0">
              <a:spcBef>
                <a:spcPct val="0"/>
              </a:spcBef>
              <a:spcAft>
                <a:spcPct val="0"/>
              </a:spcAft>
              <a:defRPr sz="4300">
                <a:solidFill>
                  <a:srgbClr val="572314"/>
                </a:solidFill>
                <a:latin typeface="Gill Sans MT" pitchFamily="34" charset="0"/>
              </a:defRPr>
            </a:lvl3pPr>
            <a:lvl4pPr algn="l" rtl="0" eaLnBrk="0" fontAlgn="base" hangingPunct="0">
              <a:spcBef>
                <a:spcPct val="0"/>
              </a:spcBef>
              <a:spcAft>
                <a:spcPct val="0"/>
              </a:spcAft>
              <a:defRPr sz="4300">
                <a:solidFill>
                  <a:srgbClr val="572314"/>
                </a:solidFill>
                <a:latin typeface="Gill Sans MT" pitchFamily="34" charset="0"/>
              </a:defRPr>
            </a:lvl4pPr>
            <a:lvl5pPr algn="l" rtl="0" eaLnBrk="0" fontAlgn="base" hangingPunct="0">
              <a:spcBef>
                <a:spcPct val="0"/>
              </a:spcBef>
              <a:spcAft>
                <a:spcPct val="0"/>
              </a:spcAft>
              <a:defRPr sz="4300">
                <a:solidFill>
                  <a:srgbClr val="572314"/>
                </a:solidFill>
                <a:latin typeface="Gill Sans MT" pitchFamily="34" charset="0"/>
              </a:defRPr>
            </a:lvl5pPr>
            <a:lvl6pPr marL="457200" algn="l" rtl="0" fontAlgn="base">
              <a:spcBef>
                <a:spcPct val="0"/>
              </a:spcBef>
              <a:spcAft>
                <a:spcPct val="0"/>
              </a:spcAft>
              <a:defRPr sz="4300">
                <a:solidFill>
                  <a:srgbClr val="572314"/>
                </a:solidFill>
                <a:latin typeface="Gill Sans MT" pitchFamily="34" charset="0"/>
              </a:defRPr>
            </a:lvl6pPr>
            <a:lvl7pPr marL="914400" algn="l" rtl="0" fontAlgn="base">
              <a:spcBef>
                <a:spcPct val="0"/>
              </a:spcBef>
              <a:spcAft>
                <a:spcPct val="0"/>
              </a:spcAft>
              <a:defRPr sz="4300">
                <a:solidFill>
                  <a:srgbClr val="572314"/>
                </a:solidFill>
                <a:latin typeface="Gill Sans MT" pitchFamily="34" charset="0"/>
              </a:defRPr>
            </a:lvl7pPr>
            <a:lvl8pPr marL="1371600" algn="l" rtl="0" fontAlgn="base">
              <a:spcBef>
                <a:spcPct val="0"/>
              </a:spcBef>
              <a:spcAft>
                <a:spcPct val="0"/>
              </a:spcAft>
              <a:defRPr sz="4300">
                <a:solidFill>
                  <a:srgbClr val="572314"/>
                </a:solidFill>
                <a:latin typeface="Gill Sans MT" pitchFamily="34" charset="0"/>
              </a:defRPr>
            </a:lvl8pPr>
            <a:lvl9pPr marL="1828800" algn="l" rtl="0" fontAlgn="base">
              <a:spcBef>
                <a:spcPct val="0"/>
              </a:spcBef>
              <a:spcAft>
                <a:spcPct val="0"/>
              </a:spcAft>
              <a:defRPr sz="4300">
                <a:solidFill>
                  <a:srgbClr val="572314"/>
                </a:solidFill>
                <a:latin typeface="Gill Sans MT" pitchFamily="34" charset="0"/>
              </a:defRPr>
            </a:lvl9pPr>
            <a:extLst/>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2400" b="1" i="0" u="none" strike="noStrike" kern="1200" cap="none" spc="0" normalizeH="0" baseline="0" noProof="0" dirty="0">
                <a:ln>
                  <a:noFill/>
                </a:ln>
                <a:solidFill>
                  <a:srgbClr val="572314"/>
                </a:solidFill>
                <a:effectLst>
                  <a:outerShdw blurRad="50000" dist="30000" dir="5400000" algn="tl" rotWithShape="0">
                    <a:srgbClr val="000000">
                      <a:alpha val="30000"/>
                    </a:srgbClr>
                  </a:outerShdw>
                </a:effectLst>
                <a:uLnTx/>
                <a:uFillTx/>
                <a:latin typeface="Times New Roman" panose="02020603050405020304" pitchFamily="18" charset="0"/>
                <a:cs typeface="Times New Roman" panose="02020603050405020304" pitchFamily="18" charset="0"/>
              </a:rPr>
              <a:t>Les contraintes liées aux institutions</a:t>
            </a:r>
          </a:p>
        </p:txBody>
      </p:sp>
      <p:graphicFrame>
        <p:nvGraphicFramePr>
          <p:cNvPr id="4" name="Table 4">
            <a:extLst>
              <a:ext uri="{FF2B5EF4-FFF2-40B4-BE49-F238E27FC236}">
                <a16:creationId xmlns:a16="http://schemas.microsoft.com/office/drawing/2014/main" id="{B173DA2A-983E-DA78-61E3-063C0D2BA699}"/>
              </a:ext>
            </a:extLst>
          </p:cNvPr>
          <p:cNvGraphicFramePr>
            <a:graphicFrameLocks noGrp="1"/>
          </p:cNvGraphicFramePr>
          <p:nvPr>
            <p:extLst>
              <p:ext uri="{D42A27DB-BD31-4B8C-83A1-F6EECF244321}">
                <p14:modId xmlns:p14="http://schemas.microsoft.com/office/powerpoint/2010/main" val="1085356706"/>
              </p:ext>
            </p:extLst>
          </p:nvPr>
        </p:nvGraphicFramePr>
        <p:xfrm>
          <a:off x="2769705" y="3063772"/>
          <a:ext cx="6912293" cy="1776548"/>
        </p:xfrm>
        <a:graphic>
          <a:graphicData uri="http://schemas.openxmlformats.org/drawingml/2006/table">
            <a:tbl>
              <a:tblPr firstRow="1" firstCol="1" bandRow="1"/>
              <a:tblGrid>
                <a:gridCol w="3873427">
                  <a:extLst>
                    <a:ext uri="{9D8B030D-6E8A-4147-A177-3AD203B41FA5}">
                      <a16:colId xmlns:a16="http://schemas.microsoft.com/office/drawing/2014/main" val="20000"/>
                    </a:ext>
                  </a:extLst>
                </a:gridCol>
                <a:gridCol w="3038866">
                  <a:extLst>
                    <a:ext uri="{9D8B030D-6E8A-4147-A177-3AD203B41FA5}">
                      <a16:colId xmlns:a16="http://schemas.microsoft.com/office/drawing/2014/main" val="20001"/>
                    </a:ext>
                  </a:extLst>
                </a:gridCol>
              </a:tblGrid>
              <a:tr h="444137">
                <a:tc>
                  <a:txBody>
                    <a:bodyPr/>
                    <a:lstStyle/>
                    <a:p>
                      <a:pPr algn="just">
                        <a:lnSpc>
                          <a:spcPct val="150000"/>
                        </a:lnSpc>
                        <a:spcAft>
                          <a:spcPts val="0"/>
                        </a:spcAft>
                      </a:pPr>
                      <a:r>
                        <a:rPr lang="fr-FR" sz="1200" dirty="0">
                          <a:effectLst/>
                          <a:latin typeface="Times New Roman" panose="02020603050405020304" pitchFamily="18" charset="0"/>
                          <a:ea typeface="Calibri" panose="020F0502020204030204" pitchFamily="34" charset="0"/>
                          <a:cs typeface="Arial" panose="020B0604020202020204" pitchFamily="34" charset="0"/>
                        </a:rPr>
                        <a:t>Prix bord champ d’un sac de 120 kg</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fr-FR" sz="1200">
                          <a:effectLst/>
                          <a:latin typeface="Times New Roman" panose="02020603050405020304" pitchFamily="18" charset="0"/>
                          <a:ea typeface="Calibri" panose="020F0502020204030204" pitchFamily="34" charset="0"/>
                          <a:cs typeface="Arial" panose="020B0604020202020204" pitchFamily="34" charset="0"/>
                        </a:rPr>
                        <a:t>10 000 F CFA</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44137">
                <a:tc>
                  <a:txBody>
                    <a:bodyPr/>
                    <a:lstStyle/>
                    <a:p>
                      <a:pPr algn="just">
                        <a:lnSpc>
                          <a:spcPct val="150000"/>
                        </a:lnSpc>
                        <a:spcAft>
                          <a:spcPts val="0"/>
                        </a:spcAft>
                      </a:pPr>
                      <a:r>
                        <a:rPr lang="fr-FR" sz="1200">
                          <a:effectLst/>
                          <a:latin typeface="Times New Roman" panose="02020603050405020304" pitchFamily="18" charset="0"/>
                          <a:ea typeface="Calibri" panose="020F0502020204030204" pitchFamily="34" charset="0"/>
                          <a:cs typeface="Arial" panose="020B0604020202020204" pitchFamily="34" charset="0"/>
                        </a:rPr>
                        <a:t>Frais de route d’un sac de 120 kg</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fr-FR" sz="1200" dirty="0">
                          <a:effectLst/>
                          <a:latin typeface="Times New Roman" panose="02020603050405020304" pitchFamily="18" charset="0"/>
                          <a:ea typeface="Calibri" panose="020F0502020204030204" pitchFamily="34" charset="0"/>
                          <a:cs typeface="Arial" panose="020B0604020202020204" pitchFamily="34" charset="0"/>
                        </a:rPr>
                        <a:t>4 000 F CFA</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44137">
                <a:tc>
                  <a:txBody>
                    <a:bodyPr/>
                    <a:lstStyle/>
                    <a:p>
                      <a:pPr algn="just">
                        <a:lnSpc>
                          <a:spcPct val="150000"/>
                        </a:lnSpc>
                        <a:spcAft>
                          <a:spcPts val="0"/>
                        </a:spcAft>
                      </a:pPr>
                      <a:r>
                        <a:rPr lang="fr-FR" sz="1200">
                          <a:effectLst/>
                          <a:latin typeface="Times New Roman" panose="02020603050405020304" pitchFamily="18" charset="0"/>
                          <a:ea typeface="Calibri" panose="020F0502020204030204" pitchFamily="34" charset="0"/>
                          <a:cs typeface="Arial" panose="020B0604020202020204" pitchFamily="34" charset="0"/>
                        </a:rPr>
                        <a:t>Transport d’un sac  de 120 kg</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fr-FR" sz="1200">
                          <a:effectLst/>
                          <a:latin typeface="Times New Roman" panose="02020603050405020304" pitchFamily="18" charset="0"/>
                          <a:ea typeface="Calibri" panose="020F0502020204030204" pitchFamily="34" charset="0"/>
                          <a:cs typeface="Arial" panose="020B0604020202020204" pitchFamily="34" charset="0"/>
                        </a:rPr>
                        <a:t>7 000 F CFA</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44137">
                <a:tc>
                  <a:txBody>
                    <a:bodyPr/>
                    <a:lstStyle/>
                    <a:p>
                      <a:pPr algn="just">
                        <a:lnSpc>
                          <a:spcPct val="150000"/>
                        </a:lnSpc>
                        <a:spcAft>
                          <a:spcPts val="0"/>
                        </a:spcAft>
                      </a:pPr>
                      <a:r>
                        <a:rPr lang="fr-FR" sz="1200" dirty="0">
                          <a:effectLst/>
                          <a:latin typeface="Times New Roman" panose="02020603050405020304" pitchFamily="18" charset="0"/>
                          <a:ea typeface="Calibri" panose="020F0502020204030204" pitchFamily="34" charset="0"/>
                          <a:cs typeface="Arial" panose="020B0604020202020204" pitchFamily="34" charset="0"/>
                        </a:rPr>
                        <a:t>Total </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fr-FR" sz="1200" dirty="0">
                          <a:effectLst/>
                          <a:latin typeface="Times New Roman" panose="02020603050405020304" pitchFamily="18" charset="0"/>
                          <a:ea typeface="Calibri" panose="020F0502020204030204" pitchFamily="34" charset="0"/>
                          <a:cs typeface="Arial" panose="020B0604020202020204" pitchFamily="34" charset="0"/>
                        </a:rPr>
                        <a:t>21 000 F CFA</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2004F809-F571-D224-51EA-A39AA9D8F944}"/>
              </a:ext>
            </a:extLst>
          </p:cNvPr>
          <p:cNvSpPr/>
          <p:nvPr/>
        </p:nvSpPr>
        <p:spPr>
          <a:xfrm>
            <a:off x="3659359" y="2355432"/>
            <a:ext cx="5322676" cy="338554"/>
          </a:xfrm>
          <a:prstGeom prst="rect">
            <a:avLst/>
          </a:prstGeom>
        </p:spPr>
        <p:txBody>
          <a:bodyPr wrap="none">
            <a:spAutoFit/>
          </a:bodyPr>
          <a:lstStyle/>
          <a:p>
            <a:pPr>
              <a:spcAft>
                <a:spcPts val="0"/>
              </a:spcAft>
            </a:pPr>
            <a:r>
              <a:rPr lang="fr-FR" sz="1600" b="1" u="sng" dirty="0">
                <a:latin typeface="Times New Roman" panose="02020603050405020304" pitchFamily="18" charset="0"/>
                <a:ea typeface="PMingLiU" panose="02020500000000000000" pitchFamily="18" charset="-120"/>
              </a:rPr>
              <a:t>Tableau </a:t>
            </a:r>
            <a:r>
              <a:rPr lang="fr-FR" sz="1600" b="1" dirty="0">
                <a:latin typeface="Times New Roman" panose="02020603050405020304" pitchFamily="18" charset="0"/>
                <a:ea typeface="PMingLiU" panose="02020500000000000000" pitchFamily="18" charset="-120"/>
              </a:rPr>
              <a:t> : </a:t>
            </a:r>
            <a:r>
              <a:rPr lang="fr-FR" sz="1600" dirty="0">
                <a:latin typeface="Times New Roman" panose="02020603050405020304" pitchFamily="18" charset="0"/>
                <a:ea typeface="PMingLiU" panose="02020500000000000000" pitchFamily="18" charset="-120"/>
              </a:rPr>
              <a:t>Prix de revient d’un sac d’oignon importé du Niger</a:t>
            </a:r>
            <a:endParaRPr lang="fr-FR" sz="1050" b="1" dirty="0">
              <a:effectLst/>
              <a:latin typeface="Times New Roman" panose="02020603050405020304" pitchFamily="18" charset="0"/>
              <a:ea typeface="PMingLiU" panose="02020500000000000000" pitchFamily="18" charset="-120"/>
            </a:endParaRPr>
          </a:p>
        </p:txBody>
      </p:sp>
      <p:sp>
        <p:nvSpPr>
          <p:cNvPr id="6" name="Rectangle 5">
            <a:extLst>
              <a:ext uri="{FF2B5EF4-FFF2-40B4-BE49-F238E27FC236}">
                <a16:creationId xmlns:a16="http://schemas.microsoft.com/office/drawing/2014/main" id="{F3B9CDC3-768E-7CFF-3AC8-00B4AB414137}"/>
              </a:ext>
            </a:extLst>
          </p:cNvPr>
          <p:cNvSpPr/>
          <p:nvPr/>
        </p:nvSpPr>
        <p:spPr>
          <a:xfrm>
            <a:off x="2588029" y="4849896"/>
            <a:ext cx="2286523" cy="369332"/>
          </a:xfrm>
          <a:prstGeom prst="rect">
            <a:avLst/>
          </a:prstGeom>
        </p:spPr>
        <p:txBody>
          <a:bodyPr wrap="none">
            <a:spAutoFit/>
          </a:bodyPr>
          <a:lstStyle/>
          <a:p>
            <a:pPr algn="just">
              <a:lnSpc>
                <a:spcPct val="150000"/>
              </a:lnSpc>
              <a:spcAft>
                <a:spcPts val="800"/>
              </a:spcAft>
            </a:pPr>
            <a:r>
              <a:rPr lang="fr-FR" sz="1200" b="1" u="sng" dirty="0">
                <a:latin typeface="Times New Roman" panose="02020603050405020304" pitchFamily="18" charset="0"/>
                <a:ea typeface="Calibri" panose="020F0502020204030204" pitchFamily="34" charset="0"/>
                <a:cs typeface="Arial" panose="020B0604020202020204" pitchFamily="34" charset="0"/>
              </a:rPr>
              <a:t>Source</a:t>
            </a:r>
            <a:r>
              <a:rPr lang="fr-FR" sz="1200" b="1" dirty="0">
                <a:latin typeface="Times New Roman" panose="02020603050405020304" pitchFamily="18" charset="0"/>
                <a:ea typeface="Calibri" panose="020F0502020204030204" pitchFamily="34" charset="0"/>
                <a:cs typeface="Arial" panose="020B0604020202020204" pitchFamily="34" charset="0"/>
              </a:rPr>
              <a:t> : </a:t>
            </a:r>
            <a:r>
              <a:rPr lang="fr-FR" sz="1200" dirty="0">
                <a:latin typeface="Times New Roman" panose="02020603050405020304" pitchFamily="18" charset="0"/>
                <a:ea typeface="Calibri" panose="020F0502020204030204" pitchFamily="34" charset="0"/>
                <a:cs typeface="Arial" panose="020B0604020202020204" pitchFamily="34" charset="0"/>
              </a:rPr>
              <a:t>Bamba V., 2015 et 2016.</a:t>
            </a:r>
            <a:endParaRPr lang="fr-FR"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647815A-D8C3-8EFE-DF81-5507C7FA55F2}"/>
              </a:ext>
            </a:extLst>
          </p:cNvPr>
          <p:cNvSpPr/>
          <p:nvPr/>
        </p:nvSpPr>
        <p:spPr>
          <a:xfrm>
            <a:off x="2769705" y="3540554"/>
            <a:ext cx="6912293" cy="4356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65BD84A2-BCF9-62F1-799B-F77D13C1D8B7}"/>
              </a:ext>
            </a:extLst>
          </p:cNvPr>
          <p:cNvSpPr/>
          <p:nvPr/>
        </p:nvSpPr>
        <p:spPr>
          <a:xfrm>
            <a:off x="2769704" y="3985798"/>
            <a:ext cx="6912293" cy="4422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1244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empirique de la distance</a:t>
            </a:r>
            <a:endParaRPr lang="fr-FR" sz="1800" b="0" strike="noStrike" spc="-1" dirty="0">
              <a:solidFill>
                <a:srgbClr val="000000"/>
              </a:solidFill>
              <a:latin typeface="Calibri"/>
            </a:endParaRPr>
          </a:p>
        </p:txBody>
      </p:sp>
      <p:sp>
        <p:nvSpPr>
          <p:cNvPr id="2" name="Titre 1">
            <a:extLst>
              <a:ext uri="{FF2B5EF4-FFF2-40B4-BE49-F238E27FC236}">
                <a16:creationId xmlns:a16="http://schemas.microsoft.com/office/drawing/2014/main" id="{2FC61CF6-4833-A704-9414-A62D69FE251F}"/>
              </a:ext>
            </a:extLst>
          </p:cNvPr>
          <p:cNvSpPr txBox="1">
            <a:spLocks/>
          </p:cNvSpPr>
          <p:nvPr/>
        </p:nvSpPr>
        <p:spPr>
          <a:xfrm>
            <a:off x="1826828" y="838092"/>
            <a:ext cx="8914743"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CI" sz="2800" b="1" dirty="0"/>
              <a:t>Récapitulatif des résultats</a:t>
            </a:r>
            <a:endParaRPr lang="fr-FR" sz="2800" b="1" dirty="0"/>
          </a:p>
        </p:txBody>
      </p:sp>
      <p:sp>
        <p:nvSpPr>
          <p:cNvPr id="3" name="Espace réservé du contenu 2">
            <a:extLst>
              <a:ext uri="{FF2B5EF4-FFF2-40B4-BE49-F238E27FC236}">
                <a16:creationId xmlns:a16="http://schemas.microsoft.com/office/drawing/2014/main" id="{D844EDC7-ECFD-F3F9-F487-3F2F23B7AAAB}"/>
              </a:ext>
            </a:extLst>
          </p:cNvPr>
          <p:cNvSpPr txBox="1">
            <a:spLocks/>
          </p:cNvSpPr>
          <p:nvPr/>
        </p:nvSpPr>
        <p:spPr>
          <a:xfrm>
            <a:off x="1826829" y="2298591"/>
            <a:ext cx="7886700" cy="4351338"/>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fr-CI" dirty="0"/>
              <a:t>La base de données est issue des ticket de pesée du marché de gros de Bouaké. Elle a permis de recueillir des informations à la fois qualitatives et quantitatives à travers le dépouillement de 1918 tickets de pesée sur la période du 20 juin 2013 au 31 mai 2015. </a:t>
            </a:r>
          </a:p>
          <a:p>
            <a:pPr algn="just"/>
            <a:r>
              <a:rPr lang="fr-CI" dirty="0"/>
              <a:t>L’approvisionnement et la redistribution des produits vivriers sont le fait de nombreux acteurs qui travaillent sur plusieurs échelles spatiales (Théorie de Von Thünen): locales, nationales et internationales .</a:t>
            </a:r>
          </a:p>
          <a:p>
            <a:pPr algn="just"/>
            <a:r>
              <a:rPr lang="fr-CI" dirty="0"/>
              <a:t>Plusieurs moyens de transport ravitaillent le marché de gros en fonction des échelles spatiales.</a:t>
            </a:r>
          </a:p>
          <a:p>
            <a:pPr algn="just"/>
            <a:r>
              <a:rPr lang="fr-CI" dirty="0"/>
              <a:t>Les contraintes physiques liées au ravitaillement du marché de gros. Entre autres, Le phénomène de racket s’illustre de diverses manières et varie en fonction de l’auteur, de la victime, du produit vivrier et de l’axe routier.</a:t>
            </a:r>
            <a:endParaRPr lang="fr-FR" dirty="0"/>
          </a:p>
        </p:txBody>
      </p:sp>
    </p:spTree>
    <p:extLst>
      <p:ext uri="{BB962C8B-B14F-4D97-AF65-F5344CB8AC3E}">
        <p14:creationId xmlns:p14="http://schemas.microsoft.com/office/powerpoint/2010/main" val="2044996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empirique de la distance</a:t>
            </a:r>
            <a:endParaRPr lang="fr-FR" sz="1800" b="0" strike="noStrike" spc="-1" dirty="0">
              <a:solidFill>
                <a:srgbClr val="000000"/>
              </a:solidFill>
              <a:latin typeface="Calibri"/>
            </a:endParaRPr>
          </a:p>
        </p:txBody>
      </p:sp>
      <p:pic>
        <p:nvPicPr>
          <p:cNvPr id="3" name="Espace réservé du contenu 2" descr="Réunion avec un remplissage uni">
            <a:extLst>
              <a:ext uri="{FF2B5EF4-FFF2-40B4-BE49-F238E27FC236}">
                <a16:creationId xmlns:a16="http://schemas.microsoft.com/office/drawing/2014/main" id="{EEEF90A2-FFB5-BD17-CAA6-04D0842F56D3}"/>
              </a:ext>
            </a:extLst>
          </p:cNvPr>
          <p:cNvPicPr>
            <a:picLocks noGrp="1" noChangeAspect="1"/>
          </p:cNvPicPr>
          <p:nvPr>
            <p:ph/>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5038" y="2760089"/>
            <a:ext cx="1526059" cy="1526059"/>
          </a:xfrm>
          <a:prstGeom prst="rect">
            <a:avLst/>
          </a:prstGeom>
          <a:noFill/>
          <a:ln w="0">
            <a:noFill/>
          </a:ln>
        </p:spPr>
      </p:pic>
      <p:pic>
        <p:nvPicPr>
          <p:cNvPr id="5" name="Graphique 4" descr="Réunion avec un remplissage uni">
            <a:extLst>
              <a:ext uri="{FF2B5EF4-FFF2-40B4-BE49-F238E27FC236}">
                <a16:creationId xmlns:a16="http://schemas.microsoft.com/office/drawing/2014/main" id="{59EDC617-1A58-23C8-1CA9-0E0616C74F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5559" y="4527380"/>
            <a:ext cx="1526060" cy="1526060"/>
          </a:xfrm>
          <a:prstGeom prst="rect">
            <a:avLst/>
          </a:prstGeom>
        </p:spPr>
      </p:pic>
      <p:pic>
        <p:nvPicPr>
          <p:cNvPr id="7" name="Graphique 6" descr="Réunion avec un remplissage uni">
            <a:extLst>
              <a:ext uri="{FF2B5EF4-FFF2-40B4-BE49-F238E27FC236}">
                <a16:creationId xmlns:a16="http://schemas.microsoft.com/office/drawing/2014/main" id="{8760A306-32CC-3242-4877-6EC7D7AE79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23170" y="4292885"/>
            <a:ext cx="1526059" cy="1526059"/>
          </a:xfrm>
          <a:prstGeom prst="rect">
            <a:avLst/>
          </a:prstGeom>
        </p:spPr>
      </p:pic>
      <p:pic>
        <p:nvPicPr>
          <p:cNvPr id="8" name="Graphique 7" descr="Réunion avec un remplissage uni">
            <a:extLst>
              <a:ext uri="{FF2B5EF4-FFF2-40B4-BE49-F238E27FC236}">
                <a16:creationId xmlns:a16="http://schemas.microsoft.com/office/drawing/2014/main" id="{3DAAE7A7-D75C-1463-D928-4279D28443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3338" y="2138064"/>
            <a:ext cx="1526059" cy="1526059"/>
          </a:xfrm>
          <a:prstGeom prst="rect">
            <a:avLst/>
          </a:prstGeom>
        </p:spPr>
      </p:pic>
      <p:pic>
        <p:nvPicPr>
          <p:cNvPr id="12" name="Graphique 11" descr="Réseaux sociaux avec un remplissage uni">
            <a:extLst>
              <a:ext uri="{FF2B5EF4-FFF2-40B4-BE49-F238E27FC236}">
                <a16:creationId xmlns:a16="http://schemas.microsoft.com/office/drawing/2014/main" id="{04864669-3B20-7F70-EC45-B2A6D1A749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4867" y="2017594"/>
            <a:ext cx="3015049" cy="3015049"/>
          </a:xfrm>
          <a:prstGeom prst="rect">
            <a:avLst/>
          </a:prstGeom>
        </p:spPr>
      </p:pic>
      <p:sp>
        <p:nvSpPr>
          <p:cNvPr id="13" name="ZoneTexte 12">
            <a:extLst>
              <a:ext uri="{FF2B5EF4-FFF2-40B4-BE49-F238E27FC236}">
                <a16:creationId xmlns:a16="http://schemas.microsoft.com/office/drawing/2014/main" id="{8A00F3B2-0CA0-643C-46C6-0CD22B0BB700}"/>
              </a:ext>
            </a:extLst>
          </p:cNvPr>
          <p:cNvSpPr txBox="1"/>
          <p:nvPr/>
        </p:nvSpPr>
        <p:spPr>
          <a:xfrm>
            <a:off x="1075038" y="862972"/>
            <a:ext cx="1039615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b="1" dirty="0"/>
              <a:t>APPLICATION n°1 : ETUDE DES PRODUITS VENDUS AU MARCHE DE BOUAKE EN FONCTION DE LA DISTANCE ET DU MODE DE TRANSPORT </a:t>
            </a:r>
          </a:p>
        </p:txBody>
      </p:sp>
      <p:sp>
        <p:nvSpPr>
          <p:cNvPr id="14" name="ZoneTexte 13">
            <a:extLst>
              <a:ext uri="{FF2B5EF4-FFF2-40B4-BE49-F238E27FC236}">
                <a16:creationId xmlns:a16="http://schemas.microsoft.com/office/drawing/2014/main" id="{8F10C708-42EB-1065-29B4-129ED63F4F4B}"/>
              </a:ext>
            </a:extLst>
          </p:cNvPr>
          <p:cNvSpPr txBox="1"/>
          <p:nvPr/>
        </p:nvSpPr>
        <p:spPr>
          <a:xfrm>
            <a:off x="1503850" y="4044778"/>
            <a:ext cx="518091" cy="369332"/>
          </a:xfrm>
          <a:prstGeom prst="rect">
            <a:avLst/>
          </a:prstGeom>
          <a:solidFill>
            <a:srgbClr val="00B0F0"/>
          </a:solidFill>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GB" dirty="0" err="1"/>
              <a:t>Riz</a:t>
            </a:r>
            <a:endParaRPr lang="en-GB" dirty="0"/>
          </a:p>
        </p:txBody>
      </p:sp>
      <p:pic>
        <p:nvPicPr>
          <p:cNvPr id="15" name="Graphique 14" descr="Réunion avec un remplissage uni">
            <a:extLst>
              <a:ext uri="{FF2B5EF4-FFF2-40B4-BE49-F238E27FC236}">
                <a16:creationId xmlns:a16="http://schemas.microsoft.com/office/drawing/2014/main" id="{6238E371-8B7C-C44C-A7B5-D196D051E8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9502" y="4917989"/>
            <a:ext cx="1612557" cy="1612557"/>
          </a:xfrm>
          <a:prstGeom prst="rect">
            <a:avLst/>
          </a:prstGeom>
        </p:spPr>
      </p:pic>
      <p:sp>
        <p:nvSpPr>
          <p:cNvPr id="16" name="ZoneTexte 15">
            <a:extLst>
              <a:ext uri="{FF2B5EF4-FFF2-40B4-BE49-F238E27FC236}">
                <a16:creationId xmlns:a16="http://schemas.microsoft.com/office/drawing/2014/main" id="{33D1CC45-0C56-3404-93EB-ECAECE1ACDF8}"/>
              </a:ext>
            </a:extLst>
          </p:cNvPr>
          <p:cNvSpPr txBox="1"/>
          <p:nvPr/>
        </p:nvSpPr>
        <p:spPr>
          <a:xfrm>
            <a:off x="3577749" y="5868774"/>
            <a:ext cx="1095172" cy="369332"/>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GB" dirty="0" err="1"/>
              <a:t>Arachide</a:t>
            </a:r>
            <a:endParaRPr lang="en-GB" dirty="0"/>
          </a:p>
        </p:txBody>
      </p:sp>
      <p:sp>
        <p:nvSpPr>
          <p:cNvPr id="17" name="ZoneTexte 16">
            <a:extLst>
              <a:ext uri="{FF2B5EF4-FFF2-40B4-BE49-F238E27FC236}">
                <a16:creationId xmlns:a16="http://schemas.microsoft.com/office/drawing/2014/main" id="{08D5431C-0C32-EA7C-FA20-DBFCB6807947}"/>
              </a:ext>
            </a:extLst>
          </p:cNvPr>
          <p:cNvSpPr txBox="1"/>
          <p:nvPr/>
        </p:nvSpPr>
        <p:spPr>
          <a:xfrm>
            <a:off x="6332392" y="6261449"/>
            <a:ext cx="954107" cy="369332"/>
          </a:xfrm>
          <a:prstGeom prst="rect">
            <a:avLst/>
          </a:prstGeom>
          <a:solidFill>
            <a:schemeClr val="accent4">
              <a:lumMod val="50000"/>
            </a:schemeClr>
          </a:solidFill>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GB" dirty="0" err="1"/>
              <a:t>Igname</a:t>
            </a:r>
            <a:endParaRPr lang="en-GB" dirty="0"/>
          </a:p>
        </p:txBody>
      </p:sp>
      <p:sp>
        <p:nvSpPr>
          <p:cNvPr id="18" name="ZoneTexte 17">
            <a:extLst>
              <a:ext uri="{FF2B5EF4-FFF2-40B4-BE49-F238E27FC236}">
                <a16:creationId xmlns:a16="http://schemas.microsoft.com/office/drawing/2014/main" id="{154CADD4-F441-1012-D15B-B0D5ADE9DD0A}"/>
              </a:ext>
            </a:extLst>
          </p:cNvPr>
          <p:cNvSpPr txBox="1"/>
          <p:nvPr/>
        </p:nvSpPr>
        <p:spPr>
          <a:xfrm>
            <a:off x="9243797" y="5550870"/>
            <a:ext cx="684803" cy="369332"/>
          </a:xfrm>
          <a:prstGeom prst="rect">
            <a:avLst/>
          </a:prstGeom>
          <a:solidFill>
            <a:srgbClr val="00B050"/>
          </a:solidFill>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GB" dirty="0" err="1"/>
              <a:t>Maïs</a:t>
            </a:r>
            <a:endParaRPr lang="en-GB" dirty="0"/>
          </a:p>
        </p:txBody>
      </p:sp>
      <p:sp>
        <p:nvSpPr>
          <p:cNvPr id="19" name="ZoneTexte 18">
            <a:extLst>
              <a:ext uri="{FF2B5EF4-FFF2-40B4-BE49-F238E27FC236}">
                <a16:creationId xmlns:a16="http://schemas.microsoft.com/office/drawing/2014/main" id="{2E1FE34B-C88A-2BE5-D49C-C6BF901F494B}"/>
              </a:ext>
            </a:extLst>
          </p:cNvPr>
          <p:cNvSpPr txBox="1"/>
          <p:nvPr/>
        </p:nvSpPr>
        <p:spPr>
          <a:xfrm>
            <a:off x="10349229" y="3429000"/>
            <a:ext cx="1043876" cy="369332"/>
          </a:xfrm>
          <a:prstGeom prst="rect">
            <a:avLst/>
          </a:prstGeom>
          <a:solidFill>
            <a:schemeClr val="accent2">
              <a:lumMod val="75000"/>
            </a:schemeClr>
          </a:solidFill>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GB" dirty="0" err="1"/>
              <a:t>Oignons</a:t>
            </a:r>
            <a:endParaRPr lang="en-GB" dirty="0"/>
          </a:p>
        </p:txBody>
      </p:sp>
    </p:spTree>
    <p:extLst>
      <p:ext uri="{BB962C8B-B14F-4D97-AF65-F5344CB8AC3E}">
        <p14:creationId xmlns:p14="http://schemas.microsoft.com/office/powerpoint/2010/main" val="3378395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gn="ctr">
              <a:lnSpc>
                <a:spcPct val="90000"/>
              </a:lnSpc>
              <a:buNone/>
            </a:pPr>
            <a:r>
              <a:rPr lang="fr-FR" sz="4400" b="1" strike="noStrike" spc="299" dirty="0">
                <a:solidFill>
                  <a:srgbClr val="000000"/>
                </a:solidFill>
                <a:latin typeface="Calibri"/>
              </a:rPr>
              <a:t>APPROCHE THEORIQUE DE LA DISTANCE </a:t>
            </a:r>
            <a:endParaRPr lang="fr-FR" sz="4400" b="0" strike="noStrike" spc="-1" dirty="0">
              <a:solidFill>
                <a:srgbClr val="000000"/>
              </a:solidFill>
              <a:latin typeface="Calibri"/>
            </a:endParaRPr>
          </a:p>
        </p:txBody>
      </p:sp>
    </p:spTree>
    <p:extLst>
      <p:ext uri="{BB962C8B-B14F-4D97-AF65-F5344CB8AC3E}">
        <p14:creationId xmlns:p14="http://schemas.microsoft.com/office/powerpoint/2010/main" val="2576080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théorique de la distance</a:t>
            </a:r>
            <a:endParaRPr lang="fr-FR" sz="1800" b="0" strike="noStrike" spc="-1" dirty="0">
              <a:solidFill>
                <a:srgbClr val="000000"/>
              </a:solidFill>
              <a:latin typeface="Calibri"/>
            </a:endParaRPr>
          </a:p>
        </p:txBody>
      </p:sp>
      <p:sp>
        <p:nvSpPr>
          <p:cNvPr id="89" name="PlaceHolder 2"/>
          <p:cNvSpPr>
            <a:spLocks noGrp="1"/>
          </p:cNvSpPr>
          <p:nvPr>
            <p:ph/>
          </p:nvPr>
        </p:nvSpPr>
        <p:spPr>
          <a:xfrm>
            <a:off x="838080" y="1825560"/>
            <a:ext cx="10515240" cy="4350960"/>
          </a:xfrm>
          <a:prstGeom prst="rect">
            <a:avLst/>
          </a:prstGeom>
          <a:noFill/>
          <a:ln w="0">
            <a:noFill/>
          </a:ln>
        </p:spPr>
        <p:txBody>
          <a:bodyPr anchor="t">
            <a:noAutofit/>
          </a:bodyPr>
          <a:lstStyle/>
          <a:p>
            <a:pPr>
              <a:lnSpc>
                <a:spcPct val="90000"/>
              </a:lnSpc>
              <a:spcBef>
                <a:spcPts val="1417"/>
              </a:spcBef>
              <a:buNone/>
            </a:pPr>
            <a:r>
              <a:rPr lang="fr-FR" dirty="0"/>
              <a:t>Comme on a pu le voir dans la partie précédente, les distances réelles sont des mesures complexes qui font intervenir un grand nombre de facteurs et nécessitent une très bonne connaissance du terrain d'étude. </a:t>
            </a:r>
          </a:p>
          <a:p>
            <a:pPr>
              <a:lnSpc>
                <a:spcPct val="90000"/>
              </a:lnSpc>
              <a:spcBef>
                <a:spcPts val="1417"/>
              </a:spcBef>
              <a:buNone/>
            </a:pPr>
            <a:r>
              <a:rPr lang="fr-FR" dirty="0"/>
              <a:t>On peut toutefois utiliser dans certains cas des </a:t>
            </a:r>
            <a:r>
              <a:rPr lang="fr-FR" b="1" dirty="0"/>
              <a:t>approximations</a:t>
            </a:r>
            <a:r>
              <a:rPr lang="fr-FR" dirty="0"/>
              <a:t> des distances réelles en utilisant des formules mathématiques ou des applications interactives de calcul disponibles sur des serveurs </a:t>
            </a:r>
            <a:r>
              <a:rPr lang="fr-FR" dirty="0" err="1"/>
              <a:t>webs</a:t>
            </a:r>
            <a:r>
              <a:rPr lang="fr-FR" dirty="0"/>
              <a:t>. Les résultats sont évidemment moins précis et moins détaillés mais ils permettent de fournir des résultats sur l'ensemble des lieux présents sur un territoire.</a:t>
            </a:r>
            <a:endParaRPr lang="fr-FR" sz="2800" b="0" strike="noStrike" spc="-1" dirty="0">
              <a:solidFill>
                <a:srgbClr val="000000"/>
              </a:solidFill>
              <a:latin typeface="Calibri"/>
            </a:endParaRPr>
          </a:p>
        </p:txBody>
      </p:sp>
    </p:spTree>
    <p:extLst>
      <p:ext uri="{BB962C8B-B14F-4D97-AF65-F5344CB8AC3E}">
        <p14:creationId xmlns:p14="http://schemas.microsoft.com/office/powerpoint/2010/main" val="1220922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théorique de la distance</a:t>
            </a:r>
            <a:endParaRPr lang="fr-FR" sz="1800" b="0" strike="noStrike" spc="-1" dirty="0">
              <a:solidFill>
                <a:srgbClr val="000000"/>
              </a:solidFill>
              <a:latin typeface="Calibri"/>
            </a:endParaRPr>
          </a:p>
        </p:txBody>
      </p:sp>
      <p:pic>
        <p:nvPicPr>
          <p:cNvPr id="2" name="Image 1">
            <a:extLst>
              <a:ext uri="{FF2B5EF4-FFF2-40B4-BE49-F238E27FC236}">
                <a16:creationId xmlns:a16="http://schemas.microsoft.com/office/drawing/2014/main" id="{9F9B848B-4A19-DDB4-9EAD-A00D5235DD73}"/>
              </a:ext>
            </a:extLst>
          </p:cNvPr>
          <p:cNvPicPr>
            <a:picLocks noChangeAspect="1"/>
          </p:cNvPicPr>
          <p:nvPr/>
        </p:nvPicPr>
        <p:blipFill>
          <a:blip r:embed="rId3"/>
          <a:stretch>
            <a:fillRect/>
          </a:stretch>
        </p:blipFill>
        <p:spPr>
          <a:xfrm>
            <a:off x="731014" y="2684035"/>
            <a:ext cx="11121361" cy="3632885"/>
          </a:xfrm>
          <a:prstGeom prst="rect">
            <a:avLst/>
          </a:prstGeom>
        </p:spPr>
      </p:pic>
      <p:sp>
        <p:nvSpPr>
          <p:cNvPr id="3" name="ZoneTexte 2">
            <a:extLst>
              <a:ext uri="{FF2B5EF4-FFF2-40B4-BE49-F238E27FC236}">
                <a16:creationId xmlns:a16="http://schemas.microsoft.com/office/drawing/2014/main" id="{982CFD21-0843-54B9-1393-4F8053B7D89B}"/>
              </a:ext>
            </a:extLst>
          </p:cNvPr>
          <p:cNvSpPr txBox="1"/>
          <p:nvPr/>
        </p:nvSpPr>
        <p:spPr>
          <a:xfrm>
            <a:off x="926757" y="1068238"/>
            <a:ext cx="4148893" cy="461665"/>
          </a:xfrm>
          <a:prstGeom prst="rect">
            <a:avLst/>
          </a:prstGeom>
          <a:noFill/>
        </p:spPr>
        <p:txBody>
          <a:bodyPr wrap="none" rtlCol="0">
            <a:spAutoFit/>
          </a:bodyPr>
          <a:lstStyle/>
          <a:p>
            <a:r>
              <a:rPr lang="en-GB" sz="2400" b="1" dirty="0"/>
              <a:t>La distance </a:t>
            </a:r>
            <a:r>
              <a:rPr lang="en-GB" sz="2400" b="1" dirty="0" err="1"/>
              <a:t>orthodromique</a:t>
            </a:r>
            <a:endParaRPr lang="en-GB" sz="2400" b="1" dirty="0"/>
          </a:p>
        </p:txBody>
      </p:sp>
      <p:pic>
        <p:nvPicPr>
          <p:cNvPr id="4" name="Picture 2" descr="Calcul de l'orthodromie">
            <a:extLst>
              <a:ext uri="{FF2B5EF4-FFF2-40B4-BE49-F238E27FC236}">
                <a16:creationId xmlns:a16="http://schemas.microsoft.com/office/drawing/2014/main" id="{BB60038E-DDFD-BD1E-B752-93BD80E15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5645" y="-26192"/>
            <a:ext cx="2546355" cy="2650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869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théorique de la distance</a:t>
            </a:r>
            <a:endParaRPr lang="fr-FR" sz="1800" b="0" strike="noStrike" spc="-1" dirty="0">
              <a:solidFill>
                <a:srgbClr val="000000"/>
              </a:solidFill>
              <a:latin typeface="Calibri"/>
            </a:endParaRPr>
          </a:p>
        </p:txBody>
      </p:sp>
      <p:sp>
        <p:nvSpPr>
          <p:cNvPr id="2" name="ZoneTexte 1">
            <a:extLst>
              <a:ext uri="{FF2B5EF4-FFF2-40B4-BE49-F238E27FC236}">
                <a16:creationId xmlns:a16="http://schemas.microsoft.com/office/drawing/2014/main" id="{305D7E28-3234-2F24-6978-8ED0EE09A149}"/>
              </a:ext>
            </a:extLst>
          </p:cNvPr>
          <p:cNvSpPr txBox="1"/>
          <p:nvPr/>
        </p:nvSpPr>
        <p:spPr>
          <a:xfrm>
            <a:off x="926757" y="1068238"/>
            <a:ext cx="4148893" cy="461665"/>
          </a:xfrm>
          <a:prstGeom prst="rect">
            <a:avLst/>
          </a:prstGeom>
          <a:noFill/>
        </p:spPr>
        <p:txBody>
          <a:bodyPr wrap="none" rtlCol="0">
            <a:spAutoFit/>
          </a:bodyPr>
          <a:lstStyle/>
          <a:p>
            <a:r>
              <a:rPr lang="en-GB" sz="2400" b="1" dirty="0"/>
              <a:t>La distance </a:t>
            </a:r>
            <a:r>
              <a:rPr lang="en-GB" sz="2400" b="1" dirty="0" err="1"/>
              <a:t>orthodromique</a:t>
            </a:r>
            <a:endParaRPr lang="en-GB" sz="2400" b="1" dirty="0"/>
          </a:p>
        </p:txBody>
      </p:sp>
      <p:pic>
        <p:nvPicPr>
          <p:cNvPr id="3" name="Image 2">
            <a:extLst>
              <a:ext uri="{FF2B5EF4-FFF2-40B4-BE49-F238E27FC236}">
                <a16:creationId xmlns:a16="http://schemas.microsoft.com/office/drawing/2014/main" id="{80EF19BD-BC6B-2C2D-865A-72DD27FCBA75}"/>
              </a:ext>
            </a:extLst>
          </p:cNvPr>
          <p:cNvPicPr>
            <a:picLocks noChangeAspect="1"/>
          </p:cNvPicPr>
          <p:nvPr/>
        </p:nvPicPr>
        <p:blipFill>
          <a:blip r:embed="rId3"/>
          <a:stretch>
            <a:fillRect/>
          </a:stretch>
        </p:blipFill>
        <p:spPr>
          <a:xfrm>
            <a:off x="484571" y="2741279"/>
            <a:ext cx="11707429" cy="3523595"/>
          </a:xfrm>
          <a:prstGeom prst="rect">
            <a:avLst/>
          </a:prstGeom>
        </p:spPr>
      </p:pic>
      <p:pic>
        <p:nvPicPr>
          <p:cNvPr id="7170" name="Picture 2" descr="Calcul de l'orthodromie">
            <a:extLst>
              <a:ext uri="{FF2B5EF4-FFF2-40B4-BE49-F238E27FC236}">
                <a16:creationId xmlns:a16="http://schemas.microsoft.com/office/drawing/2014/main" id="{DA51B148-EF4A-40E2-A774-A4DD99ACB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7884" y="204641"/>
            <a:ext cx="2546355" cy="2650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753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théorique de la distance</a:t>
            </a:r>
            <a:endParaRPr lang="fr-FR" sz="1800" b="0" strike="noStrike" spc="-1" dirty="0">
              <a:solidFill>
                <a:srgbClr val="000000"/>
              </a:solidFill>
              <a:latin typeface="Calibri"/>
            </a:endParaRPr>
          </a:p>
        </p:txBody>
      </p:sp>
      <p:sp>
        <p:nvSpPr>
          <p:cNvPr id="2" name="ZoneTexte 1">
            <a:extLst>
              <a:ext uri="{FF2B5EF4-FFF2-40B4-BE49-F238E27FC236}">
                <a16:creationId xmlns:a16="http://schemas.microsoft.com/office/drawing/2014/main" id="{07BE3271-6261-F36B-54F0-672F38B12603}"/>
              </a:ext>
            </a:extLst>
          </p:cNvPr>
          <p:cNvSpPr txBox="1"/>
          <p:nvPr/>
        </p:nvSpPr>
        <p:spPr>
          <a:xfrm>
            <a:off x="926757" y="1068238"/>
            <a:ext cx="3653564" cy="461665"/>
          </a:xfrm>
          <a:prstGeom prst="rect">
            <a:avLst/>
          </a:prstGeom>
          <a:noFill/>
        </p:spPr>
        <p:txBody>
          <a:bodyPr wrap="none" rtlCol="0">
            <a:spAutoFit/>
          </a:bodyPr>
          <a:lstStyle/>
          <a:p>
            <a:r>
              <a:rPr lang="en-GB" sz="2400" b="1" dirty="0"/>
              <a:t>La distance </a:t>
            </a:r>
            <a:r>
              <a:rPr lang="en-GB" sz="2400" b="1" dirty="0" err="1"/>
              <a:t>euclidienne</a:t>
            </a:r>
            <a:endParaRPr lang="en-GB" sz="2400" b="1" dirty="0"/>
          </a:p>
        </p:txBody>
      </p:sp>
      <p:pic>
        <p:nvPicPr>
          <p:cNvPr id="6" name="Image 5">
            <a:extLst>
              <a:ext uri="{FF2B5EF4-FFF2-40B4-BE49-F238E27FC236}">
                <a16:creationId xmlns:a16="http://schemas.microsoft.com/office/drawing/2014/main" id="{BF07959E-803C-7A8E-9F2E-FC7B2A678B67}"/>
              </a:ext>
            </a:extLst>
          </p:cNvPr>
          <p:cNvPicPr>
            <a:picLocks noChangeAspect="1"/>
          </p:cNvPicPr>
          <p:nvPr/>
        </p:nvPicPr>
        <p:blipFill>
          <a:blip r:embed="rId3"/>
          <a:stretch>
            <a:fillRect/>
          </a:stretch>
        </p:blipFill>
        <p:spPr>
          <a:xfrm>
            <a:off x="806224" y="2057061"/>
            <a:ext cx="10929976" cy="3249827"/>
          </a:xfrm>
          <a:prstGeom prst="rect">
            <a:avLst/>
          </a:prstGeom>
        </p:spPr>
      </p:pic>
    </p:spTree>
    <p:extLst>
      <p:ext uri="{BB962C8B-B14F-4D97-AF65-F5344CB8AC3E}">
        <p14:creationId xmlns:p14="http://schemas.microsoft.com/office/powerpoint/2010/main" val="3284664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théorique de la distance</a:t>
            </a:r>
            <a:endParaRPr lang="fr-FR" sz="1800" b="0" strike="noStrike" spc="-1" dirty="0">
              <a:solidFill>
                <a:srgbClr val="000000"/>
              </a:solidFill>
              <a:latin typeface="Calibri"/>
            </a:endParaRPr>
          </a:p>
        </p:txBody>
      </p:sp>
      <p:pic>
        <p:nvPicPr>
          <p:cNvPr id="3" name="Image 2">
            <a:extLst>
              <a:ext uri="{FF2B5EF4-FFF2-40B4-BE49-F238E27FC236}">
                <a16:creationId xmlns:a16="http://schemas.microsoft.com/office/drawing/2014/main" id="{B1977B99-EC35-9BFF-7A04-CBFCF6FEB3E0}"/>
              </a:ext>
            </a:extLst>
          </p:cNvPr>
          <p:cNvPicPr>
            <a:picLocks noChangeAspect="1"/>
          </p:cNvPicPr>
          <p:nvPr/>
        </p:nvPicPr>
        <p:blipFill>
          <a:blip r:embed="rId3"/>
          <a:stretch>
            <a:fillRect/>
          </a:stretch>
        </p:blipFill>
        <p:spPr>
          <a:xfrm>
            <a:off x="1149113" y="1309787"/>
            <a:ext cx="9934207" cy="5276363"/>
          </a:xfrm>
          <a:prstGeom prst="rect">
            <a:avLst/>
          </a:prstGeom>
        </p:spPr>
      </p:pic>
      <p:sp>
        <p:nvSpPr>
          <p:cNvPr id="4" name="ZoneTexte 3">
            <a:extLst>
              <a:ext uri="{FF2B5EF4-FFF2-40B4-BE49-F238E27FC236}">
                <a16:creationId xmlns:a16="http://schemas.microsoft.com/office/drawing/2014/main" id="{D22EA02F-2FEE-FFFA-5084-D63832AD0E76}"/>
              </a:ext>
            </a:extLst>
          </p:cNvPr>
          <p:cNvSpPr txBox="1"/>
          <p:nvPr/>
        </p:nvSpPr>
        <p:spPr>
          <a:xfrm>
            <a:off x="1108680" y="848122"/>
            <a:ext cx="3653564" cy="461665"/>
          </a:xfrm>
          <a:prstGeom prst="rect">
            <a:avLst/>
          </a:prstGeom>
          <a:noFill/>
        </p:spPr>
        <p:txBody>
          <a:bodyPr wrap="none" rtlCol="0">
            <a:spAutoFit/>
          </a:bodyPr>
          <a:lstStyle/>
          <a:p>
            <a:r>
              <a:rPr lang="en-GB" sz="2400" b="1" dirty="0"/>
              <a:t>La distance </a:t>
            </a:r>
            <a:r>
              <a:rPr lang="en-GB" sz="2400" b="1" dirty="0" err="1"/>
              <a:t>euclidienne</a:t>
            </a:r>
            <a:endParaRPr lang="en-GB" sz="2400" b="1" dirty="0"/>
          </a:p>
        </p:txBody>
      </p:sp>
    </p:spTree>
    <p:extLst>
      <p:ext uri="{BB962C8B-B14F-4D97-AF65-F5344CB8AC3E}">
        <p14:creationId xmlns:p14="http://schemas.microsoft.com/office/powerpoint/2010/main" val="2209680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théorique de la distance</a:t>
            </a:r>
            <a:endParaRPr lang="fr-FR" sz="1800" b="0" strike="noStrike" spc="-1" dirty="0">
              <a:solidFill>
                <a:srgbClr val="000000"/>
              </a:solidFill>
              <a:latin typeface="Calibri"/>
            </a:endParaRPr>
          </a:p>
        </p:txBody>
      </p:sp>
      <p:pic>
        <p:nvPicPr>
          <p:cNvPr id="11266" name="Picture 2">
            <a:extLst>
              <a:ext uri="{FF2B5EF4-FFF2-40B4-BE49-F238E27FC236}">
                <a16:creationId xmlns:a16="http://schemas.microsoft.com/office/drawing/2014/main" id="{BBBA4407-1023-9D27-4017-F394579B1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020" y="1837539"/>
            <a:ext cx="6275596" cy="4048772"/>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CCA1E68C-8334-9CDD-BE5B-01641D3CDEFF}"/>
              </a:ext>
            </a:extLst>
          </p:cNvPr>
          <p:cNvSpPr txBox="1"/>
          <p:nvPr/>
        </p:nvSpPr>
        <p:spPr>
          <a:xfrm>
            <a:off x="679624" y="806709"/>
            <a:ext cx="11141191" cy="461665"/>
          </a:xfrm>
          <a:prstGeom prst="rect">
            <a:avLst/>
          </a:prstGeom>
          <a:noFill/>
        </p:spPr>
        <p:txBody>
          <a:bodyPr wrap="none" rtlCol="0">
            <a:spAutoFit/>
          </a:bodyPr>
          <a:lstStyle/>
          <a:p>
            <a:r>
              <a:rPr lang="en-GB" sz="2400" b="1" dirty="0"/>
              <a:t>La distance </a:t>
            </a:r>
            <a:r>
              <a:rPr lang="en-GB" sz="2400" b="1" dirty="0" err="1"/>
              <a:t>rectilinéaire</a:t>
            </a:r>
            <a:r>
              <a:rPr lang="en-GB" sz="2400" b="1" dirty="0"/>
              <a:t> </a:t>
            </a:r>
            <a:r>
              <a:rPr lang="en-GB" sz="2400" dirty="0"/>
              <a:t>(= distance de Manhattan = distance de Cotonou = ...)</a:t>
            </a:r>
          </a:p>
        </p:txBody>
      </p:sp>
      <p:sp>
        <p:nvSpPr>
          <p:cNvPr id="3" name="ZoneTexte 2">
            <a:extLst>
              <a:ext uri="{FF2B5EF4-FFF2-40B4-BE49-F238E27FC236}">
                <a16:creationId xmlns:a16="http://schemas.microsoft.com/office/drawing/2014/main" id="{CCBFB3B7-1AFA-5C59-C4A6-0C6CB5982C9E}"/>
              </a:ext>
            </a:extLst>
          </p:cNvPr>
          <p:cNvSpPr txBox="1"/>
          <p:nvPr/>
        </p:nvSpPr>
        <p:spPr>
          <a:xfrm>
            <a:off x="679624" y="1458096"/>
            <a:ext cx="5053705" cy="4801314"/>
          </a:xfrm>
          <a:prstGeom prst="rect">
            <a:avLst/>
          </a:prstGeom>
          <a:noFill/>
        </p:spPr>
        <p:txBody>
          <a:bodyPr wrap="square" rtlCol="0">
            <a:spAutoFit/>
          </a:bodyPr>
          <a:lstStyle/>
          <a:p>
            <a:r>
              <a:rPr lang="fr-FR" dirty="0"/>
              <a:t>La distance rectilinéaire aussi appelée </a:t>
            </a:r>
            <a:r>
              <a:rPr lang="fr-FR" i="1" dirty="0"/>
              <a:t>distance city-block</a:t>
            </a:r>
            <a:r>
              <a:rPr lang="fr-FR" dirty="0"/>
              <a:t> ou </a:t>
            </a:r>
            <a:r>
              <a:rPr lang="fr-FR" i="1" dirty="0"/>
              <a:t>distance de Manhattan</a:t>
            </a:r>
            <a:r>
              <a:rPr lang="fr-FR" dirty="0"/>
              <a:t> est une métrique particulière adaptée au cas des villes ayant un réseau de transport organisé selon deux directions orthogonales. </a:t>
            </a:r>
          </a:p>
          <a:p>
            <a:endParaRPr lang="fr-FR" dirty="0"/>
          </a:p>
          <a:p>
            <a:r>
              <a:rPr lang="fr-FR" dirty="0"/>
              <a:t>Nous proposons de la rebaptiser ici </a:t>
            </a:r>
            <a:r>
              <a:rPr lang="fr-FR" b="1" dirty="0"/>
              <a:t>distance de Cotonou</a:t>
            </a:r>
            <a:r>
              <a:rPr lang="fr-FR" dirty="0"/>
              <a:t> dans la mesure où le centre de cette métropole offre un exemple presque parfait de plan en damier où toutes les rues sont de direction Nord-Sud ou Sud-Nord.</a:t>
            </a:r>
          </a:p>
          <a:p>
            <a:endParaRPr lang="fr-FR" dirty="0"/>
          </a:p>
          <a:p>
            <a:r>
              <a:rPr lang="fr-FR" dirty="0"/>
              <a:t> Supposons par exemple qu'un élève de l'école primaire de </a:t>
            </a:r>
            <a:r>
              <a:rPr lang="fr-FR" dirty="0" err="1"/>
              <a:t>Kowegbo</a:t>
            </a:r>
            <a:r>
              <a:rPr lang="fr-FR" dirty="0"/>
              <a:t> veuille retrouver un autre élève de l'école primaire d'</a:t>
            </a:r>
            <a:r>
              <a:rPr lang="fr-FR" dirty="0" err="1"/>
              <a:t>Avotrou</a:t>
            </a:r>
            <a:r>
              <a:rPr lang="fr-FR" dirty="0"/>
              <a:t>. Quel itinéraire va-t-il choisir s'il se déplace à pieds et veut prendre l'i</a:t>
            </a:r>
            <a:r>
              <a:rPr lang="fr-FR" b="1" dirty="0"/>
              <a:t>tinéraire le plus rapide</a:t>
            </a:r>
            <a:r>
              <a:rPr lang="fr-FR" dirty="0"/>
              <a:t> ?</a:t>
            </a:r>
            <a:endParaRPr lang="en-GB" dirty="0"/>
          </a:p>
        </p:txBody>
      </p:sp>
    </p:spTree>
    <p:extLst>
      <p:ext uri="{BB962C8B-B14F-4D97-AF65-F5344CB8AC3E}">
        <p14:creationId xmlns:p14="http://schemas.microsoft.com/office/powerpoint/2010/main" val="2786611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Introduction</a:t>
            </a:r>
            <a:endParaRPr lang="fr-FR" sz="1800" b="0" strike="noStrike" spc="-1" dirty="0">
              <a:solidFill>
                <a:srgbClr val="000000"/>
              </a:solidFill>
              <a:latin typeface="Calibri"/>
            </a:endParaRPr>
          </a:p>
        </p:txBody>
      </p:sp>
      <p:sp>
        <p:nvSpPr>
          <p:cNvPr id="89" name="PlaceHolder 2"/>
          <p:cNvSpPr>
            <a:spLocks noGrp="1"/>
          </p:cNvSpPr>
          <p:nvPr>
            <p:ph/>
          </p:nvPr>
        </p:nvSpPr>
        <p:spPr>
          <a:xfrm>
            <a:off x="838080" y="1825560"/>
            <a:ext cx="10515240" cy="4350960"/>
          </a:xfrm>
          <a:prstGeom prst="rect">
            <a:avLst/>
          </a:prstGeom>
          <a:noFill/>
          <a:ln w="0">
            <a:noFill/>
          </a:ln>
        </p:spPr>
        <p:txBody>
          <a:bodyPr anchor="t">
            <a:noAutofit/>
          </a:bodyPr>
          <a:lstStyle/>
          <a:p>
            <a:pPr>
              <a:lnSpc>
                <a:spcPct val="90000"/>
              </a:lnSpc>
              <a:spcBef>
                <a:spcPts val="1417"/>
              </a:spcBef>
              <a:buNone/>
            </a:pPr>
            <a:r>
              <a:rPr lang="fr-FR" dirty="0"/>
              <a:t>L’objectif de ce cours est de familiariser les étudiants avec deux notions centrales en géographie et en analyse spatiale : </a:t>
            </a:r>
          </a:p>
          <a:p>
            <a:pPr>
              <a:lnSpc>
                <a:spcPct val="90000"/>
              </a:lnSpc>
              <a:spcBef>
                <a:spcPts val="1417"/>
              </a:spcBef>
              <a:buNone/>
            </a:pPr>
            <a:r>
              <a:rPr lang="fr-FR" sz="2800" b="0" strike="noStrike" spc="-1" dirty="0">
                <a:solidFill>
                  <a:srgbClr val="000000"/>
                </a:solidFill>
                <a:latin typeface="Calibri"/>
              </a:rPr>
              <a:t>- </a:t>
            </a:r>
            <a:r>
              <a:rPr lang="fr-FR" sz="2800" b="1" strike="noStrike" spc="-1" dirty="0">
                <a:solidFill>
                  <a:srgbClr val="000000"/>
                </a:solidFill>
                <a:latin typeface="Calibri"/>
              </a:rPr>
              <a:t>La distance</a:t>
            </a:r>
          </a:p>
          <a:p>
            <a:pPr>
              <a:lnSpc>
                <a:spcPct val="90000"/>
              </a:lnSpc>
              <a:spcBef>
                <a:spcPts val="1417"/>
              </a:spcBef>
              <a:buNone/>
            </a:pPr>
            <a:r>
              <a:rPr lang="fr-FR" spc="-1" dirty="0">
                <a:solidFill>
                  <a:srgbClr val="000000"/>
                </a:solidFill>
                <a:latin typeface="Calibri"/>
              </a:rPr>
              <a:t>- </a:t>
            </a:r>
            <a:r>
              <a:rPr lang="fr-FR" b="1" spc="-1" dirty="0">
                <a:solidFill>
                  <a:srgbClr val="000000"/>
                </a:solidFill>
                <a:latin typeface="Calibri"/>
              </a:rPr>
              <a:t>L'accessibilité </a:t>
            </a:r>
          </a:p>
          <a:p>
            <a:pPr>
              <a:lnSpc>
                <a:spcPct val="90000"/>
              </a:lnSpc>
              <a:spcBef>
                <a:spcPts val="1417"/>
              </a:spcBef>
              <a:buNone/>
            </a:pPr>
            <a:r>
              <a:rPr lang="fr-FR" sz="2800" strike="noStrike" spc="-1" dirty="0">
                <a:solidFill>
                  <a:srgbClr val="000000"/>
                </a:solidFill>
                <a:latin typeface="Calibri"/>
              </a:rPr>
              <a:t>Il est organisé </a:t>
            </a:r>
            <a:r>
              <a:rPr lang="fr-FR" spc="-1" dirty="0">
                <a:solidFill>
                  <a:srgbClr val="000000"/>
                </a:solidFill>
                <a:latin typeface="Calibri"/>
              </a:rPr>
              <a:t>en trois parties :</a:t>
            </a:r>
          </a:p>
          <a:p>
            <a:pPr>
              <a:lnSpc>
                <a:spcPct val="90000"/>
              </a:lnSpc>
              <a:spcBef>
                <a:spcPts val="1417"/>
              </a:spcBef>
              <a:buNone/>
            </a:pPr>
            <a:r>
              <a:rPr lang="fr-FR" sz="2800" strike="noStrike" spc="-1" dirty="0">
                <a:solidFill>
                  <a:srgbClr val="000000"/>
                </a:solidFill>
                <a:latin typeface="Calibri"/>
              </a:rPr>
              <a:t>-</a:t>
            </a:r>
            <a:r>
              <a:rPr lang="fr-FR" spc="-1" dirty="0">
                <a:solidFill>
                  <a:srgbClr val="000000"/>
                </a:solidFill>
                <a:latin typeface="Calibri"/>
              </a:rPr>
              <a:t> </a:t>
            </a:r>
            <a:r>
              <a:rPr lang="fr-FR" b="1" spc="-1" dirty="0">
                <a:solidFill>
                  <a:srgbClr val="000000"/>
                </a:solidFill>
                <a:latin typeface="Calibri"/>
              </a:rPr>
              <a:t>Approches empiriques de la distance</a:t>
            </a:r>
          </a:p>
          <a:p>
            <a:pPr>
              <a:lnSpc>
                <a:spcPct val="90000"/>
              </a:lnSpc>
              <a:spcBef>
                <a:spcPts val="1417"/>
              </a:spcBef>
              <a:buNone/>
            </a:pPr>
            <a:r>
              <a:rPr lang="fr-FR" sz="2800" strike="noStrike" spc="-1" dirty="0">
                <a:solidFill>
                  <a:srgbClr val="000000"/>
                </a:solidFill>
                <a:latin typeface="Calibri"/>
              </a:rPr>
              <a:t>- </a:t>
            </a:r>
            <a:r>
              <a:rPr lang="fr-FR" sz="2800" b="1" strike="noStrike" spc="-1" dirty="0">
                <a:solidFill>
                  <a:srgbClr val="000000"/>
                </a:solidFill>
                <a:latin typeface="Calibri"/>
              </a:rPr>
              <a:t>Approches théoriques de la distance</a:t>
            </a:r>
          </a:p>
          <a:p>
            <a:pPr>
              <a:lnSpc>
                <a:spcPct val="90000"/>
              </a:lnSpc>
              <a:spcBef>
                <a:spcPts val="1417"/>
              </a:spcBef>
              <a:buNone/>
            </a:pPr>
            <a:r>
              <a:rPr lang="fr-FR" b="1" spc="-1" dirty="0">
                <a:solidFill>
                  <a:srgbClr val="000000"/>
                </a:solidFill>
                <a:latin typeface="Calibri"/>
              </a:rPr>
              <a:t>- Indicateurs d'accessibilité</a:t>
            </a:r>
            <a:endParaRPr lang="fr-FR" sz="2800" b="1" strike="noStrike" spc="-1" dirty="0">
              <a:solidFill>
                <a:srgbClr val="000000"/>
              </a:solidFill>
              <a:latin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théorique de la distance</a:t>
            </a:r>
            <a:endParaRPr lang="fr-FR" sz="1800" b="0" strike="noStrike" spc="-1" dirty="0">
              <a:solidFill>
                <a:srgbClr val="000000"/>
              </a:solidFill>
              <a:latin typeface="Calibri"/>
            </a:endParaRPr>
          </a:p>
        </p:txBody>
      </p:sp>
      <p:pic>
        <p:nvPicPr>
          <p:cNvPr id="2" name="Picture 2">
            <a:extLst>
              <a:ext uri="{FF2B5EF4-FFF2-40B4-BE49-F238E27FC236}">
                <a16:creationId xmlns:a16="http://schemas.microsoft.com/office/drawing/2014/main" id="{DC30DB7D-C30E-C5B7-9A34-2EC7FD52F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649" y="729048"/>
            <a:ext cx="4001016" cy="2581301"/>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091D9E4F-47F1-FE54-9BD1-3EF679FCF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3309" y="729049"/>
            <a:ext cx="4001015" cy="25813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0420D466-1C15-01F5-13F9-1FF10DEC6D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649" y="3869018"/>
            <a:ext cx="4149296" cy="267696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A5874784-9FB1-41C4-BCB8-CF5C0F2F89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3309" y="3845697"/>
            <a:ext cx="4149296" cy="267696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1D8AF72-AA6D-C835-BA47-0DA6BCA60C9F}"/>
              </a:ext>
            </a:extLst>
          </p:cNvPr>
          <p:cNvSpPr txBox="1"/>
          <p:nvPr/>
        </p:nvSpPr>
        <p:spPr>
          <a:xfrm>
            <a:off x="6311214" y="6488668"/>
            <a:ext cx="3883110" cy="369332"/>
          </a:xfrm>
          <a:prstGeom prst="rect">
            <a:avLst/>
          </a:prstGeom>
          <a:noFill/>
        </p:spPr>
        <p:txBody>
          <a:bodyPr wrap="square">
            <a:spAutoFit/>
          </a:bodyPr>
          <a:lstStyle/>
          <a:p>
            <a:r>
              <a:rPr lang="fr-FR" b="1" dirty="0"/>
              <a:t>Solution n°4:</a:t>
            </a:r>
            <a:r>
              <a:rPr lang="fr-FR" dirty="0"/>
              <a:t> 1.7 km / 23 minutes</a:t>
            </a:r>
            <a:endParaRPr lang="en-GB" dirty="0"/>
          </a:p>
        </p:txBody>
      </p:sp>
      <p:sp>
        <p:nvSpPr>
          <p:cNvPr id="6" name="ZoneTexte 5">
            <a:extLst>
              <a:ext uri="{FF2B5EF4-FFF2-40B4-BE49-F238E27FC236}">
                <a16:creationId xmlns:a16="http://schemas.microsoft.com/office/drawing/2014/main" id="{70B5AA83-C143-D1DF-0186-933C862AC3D7}"/>
              </a:ext>
            </a:extLst>
          </p:cNvPr>
          <p:cNvSpPr txBox="1"/>
          <p:nvPr/>
        </p:nvSpPr>
        <p:spPr>
          <a:xfrm>
            <a:off x="1121378" y="6488668"/>
            <a:ext cx="4000567" cy="369332"/>
          </a:xfrm>
          <a:prstGeom prst="rect">
            <a:avLst/>
          </a:prstGeom>
          <a:noFill/>
        </p:spPr>
        <p:txBody>
          <a:bodyPr wrap="square">
            <a:spAutoFit/>
          </a:bodyPr>
          <a:lstStyle/>
          <a:p>
            <a:r>
              <a:rPr lang="fr-FR" b="1" dirty="0"/>
              <a:t>Solution n°3:</a:t>
            </a:r>
            <a:r>
              <a:rPr lang="fr-FR" dirty="0"/>
              <a:t> 1.6 km / 22 minutes</a:t>
            </a:r>
            <a:endParaRPr lang="en-GB" dirty="0"/>
          </a:p>
        </p:txBody>
      </p:sp>
      <p:sp>
        <p:nvSpPr>
          <p:cNvPr id="8" name="ZoneTexte 7">
            <a:extLst>
              <a:ext uri="{FF2B5EF4-FFF2-40B4-BE49-F238E27FC236}">
                <a16:creationId xmlns:a16="http://schemas.microsoft.com/office/drawing/2014/main" id="{01EDD42C-0CF7-74C1-C0F7-6E0EB7C68D30}"/>
              </a:ext>
            </a:extLst>
          </p:cNvPr>
          <p:cNvSpPr txBox="1"/>
          <p:nvPr/>
        </p:nvSpPr>
        <p:spPr>
          <a:xfrm>
            <a:off x="972649" y="3293352"/>
            <a:ext cx="4149296" cy="369332"/>
          </a:xfrm>
          <a:prstGeom prst="rect">
            <a:avLst/>
          </a:prstGeom>
          <a:noFill/>
        </p:spPr>
        <p:txBody>
          <a:bodyPr wrap="square">
            <a:spAutoFit/>
          </a:bodyPr>
          <a:lstStyle/>
          <a:p>
            <a:r>
              <a:rPr lang="fr-FR" b="1" dirty="0"/>
              <a:t>Solution n°1:</a:t>
            </a:r>
            <a:r>
              <a:rPr lang="fr-FR" dirty="0"/>
              <a:t> 1.6 km / 22 minutes</a:t>
            </a:r>
            <a:endParaRPr lang="en-GB" dirty="0"/>
          </a:p>
        </p:txBody>
      </p:sp>
      <p:sp>
        <p:nvSpPr>
          <p:cNvPr id="9" name="ZoneTexte 8">
            <a:extLst>
              <a:ext uri="{FF2B5EF4-FFF2-40B4-BE49-F238E27FC236}">
                <a16:creationId xmlns:a16="http://schemas.microsoft.com/office/drawing/2014/main" id="{09103A73-771B-90B2-3B5B-DAB0694A04C4}"/>
              </a:ext>
            </a:extLst>
          </p:cNvPr>
          <p:cNvSpPr txBox="1"/>
          <p:nvPr/>
        </p:nvSpPr>
        <p:spPr>
          <a:xfrm>
            <a:off x="6096000" y="3244334"/>
            <a:ext cx="4149296" cy="369332"/>
          </a:xfrm>
          <a:prstGeom prst="rect">
            <a:avLst/>
          </a:prstGeom>
          <a:noFill/>
        </p:spPr>
        <p:txBody>
          <a:bodyPr wrap="square">
            <a:spAutoFit/>
          </a:bodyPr>
          <a:lstStyle/>
          <a:p>
            <a:r>
              <a:rPr lang="fr-FR" b="1" dirty="0"/>
              <a:t>Solution n°2:</a:t>
            </a:r>
            <a:r>
              <a:rPr lang="fr-FR" dirty="0"/>
              <a:t> 1.6 km / 22 minutes</a:t>
            </a:r>
            <a:endParaRPr lang="en-GB" dirty="0"/>
          </a:p>
        </p:txBody>
      </p:sp>
    </p:spTree>
    <p:extLst>
      <p:ext uri="{BB962C8B-B14F-4D97-AF65-F5344CB8AC3E}">
        <p14:creationId xmlns:p14="http://schemas.microsoft.com/office/powerpoint/2010/main" val="377581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théorique de la distance</a:t>
            </a:r>
            <a:endParaRPr lang="fr-FR" sz="1800" b="0" strike="noStrike" spc="-1" dirty="0">
              <a:solidFill>
                <a:srgbClr val="000000"/>
              </a:solidFill>
              <a:latin typeface="Calibri"/>
            </a:endParaRPr>
          </a:p>
        </p:txBody>
      </p:sp>
      <p:sp>
        <p:nvSpPr>
          <p:cNvPr id="2" name="ZoneTexte 1">
            <a:extLst>
              <a:ext uri="{FF2B5EF4-FFF2-40B4-BE49-F238E27FC236}">
                <a16:creationId xmlns:a16="http://schemas.microsoft.com/office/drawing/2014/main" id="{EEA64725-985F-3033-8A68-458E111C5C7F}"/>
              </a:ext>
            </a:extLst>
          </p:cNvPr>
          <p:cNvSpPr txBox="1"/>
          <p:nvPr/>
        </p:nvSpPr>
        <p:spPr>
          <a:xfrm>
            <a:off x="825723" y="942633"/>
            <a:ext cx="3690434" cy="461665"/>
          </a:xfrm>
          <a:prstGeom prst="rect">
            <a:avLst/>
          </a:prstGeom>
          <a:noFill/>
        </p:spPr>
        <p:txBody>
          <a:bodyPr wrap="none" rtlCol="0">
            <a:spAutoFit/>
          </a:bodyPr>
          <a:lstStyle/>
          <a:p>
            <a:r>
              <a:rPr lang="en-GB" sz="2400" b="1" dirty="0"/>
              <a:t>La distance </a:t>
            </a:r>
            <a:r>
              <a:rPr lang="en-GB" sz="2400" b="1" dirty="0" err="1"/>
              <a:t>rectilinéaire</a:t>
            </a:r>
            <a:endParaRPr lang="en-GB" sz="2400" dirty="0"/>
          </a:p>
        </p:txBody>
      </p:sp>
      <p:pic>
        <p:nvPicPr>
          <p:cNvPr id="3" name="Image 2">
            <a:extLst>
              <a:ext uri="{FF2B5EF4-FFF2-40B4-BE49-F238E27FC236}">
                <a16:creationId xmlns:a16="http://schemas.microsoft.com/office/drawing/2014/main" id="{23256260-1AFB-52AA-EC1F-075639DF81FB}"/>
              </a:ext>
            </a:extLst>
          </p:cNvPr>
          <p:cNvPicPr>
            <a:picLocks noChangeAspect="1"/>
          </p:cNvPicPr>
          <p:nvPr/>
        </p:nvPicPr>
        <p:blipFill>
          <a:blip r:embed="rId3"/>
          <a:stretch>
            <a:fillRect/>
          </a:stretch>
        </p:blipFill>
        <p:spPr>
          <a:xfrm>
            <a:off x="718123" y="1280936"/>
            <a:ext cx="11489069" cy="5058080"/>
          </a:xfrm>
          <a:prstGeom prst="rect">
            <a:avLst/>
          </a:prstGeom>
        </p:spPr>
      </p:pic>
    </p:spTree>
    <p:extLst>
      <p:ext uri="{BB962C8B-B14F-4D97-AF65-F5344CB8AC3E}">
        <p14:creationId xmlns:p14="http://schemas.microsoft.com/office/powerpoint/2010/main" val="3800003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théorique de la distance</a:t>
            </a:r>
            <a:endParaRPr lang="fr-FR" sz="1800" b="0" strike="noStrike" spc="-1" dirty="0">
              <a:solidFill>
                <a:srgbClr val="000000"/>
              </a:solidFill>
              <a:latin typeface="Calibri"/>
            </a:endParaRPr>
          </a:p>
        </p:txBody>
      </p:sp>
      <p:pic>
        <p:nvPicPr>
          <p:cNvPr id="5" name="Image 4">
            <a:extLst>
              <a:ext uri="{FF2B5EF4-FFF2-40B4-BE49-F238E27FC236}">
                <a16:creationId xmlns:a16="http://schemas.microsoft.com/office/drawing/2014/main" id="{735BC8A3-4B6B-07CF-1CB6-E4161C9F029F}"/>
              </a:ext>
            </a:extLst>
          </p:cNvPr>
          <p:cNvPicPr>
            <a:picLocks noChangeAspect="1"/>
          </p:cNvPicPr>
          <p:nvPr/>
        </p:nvPicPr>
        <p:blipFill>
          <a:blip r:embed="rId3"/>
          <a:stretch>
            <a:fillRect/>
          </a:stretch>
        </p:blipFill>
        <p:spPr>
          <a:xfrm>
            <a:off x="568080" y="642560"/>
            <a:ext cx="10703521" cy="3481077"/>
          </a:xfrm>
          <a:prstGeom prst="rect">
            <a:avLst/>
          </a:prstGeom>
        </p:spPr>
      </p:pic>
      <p:pic>
        <p:nvPicPr>
          <p:cNvPr id="15362" name="Picture 2">
            <a:extLst>
              <a:ext uri="{FF2B5EF4-FFF2-40B4-BE49-F238E27FC236}">
                <a16:creationId xmlns:a16="http://schemas.microsoft.com/office/drawing/2014/main" id="{E085506E-0424-3028-2E29-784D38260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5777" y="4123637"/>
            <a:ext cx="5527628" cy="2450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237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théorique de la distance</a:t>
            </a:r>
            <a:endParaRPr lang="fr-FR" sz="1800" b="0" strike="noStrike" spc="-1" dirty="0">
              <a:solidFill>
                <a:srgbClr val="000000"/>
              </a:solidFill>
              <a:latin typeface="Calibri"/>
            </a:endParaRPr>
          </a:p>
        </p:txBody>
      </p:sp>
      <p:pic>
        <p:nvPicPr>
          <p:cNvPr id="15362" name="Picture 2">
            <a:extLst>
              <a:ext uri="{FF2B5EF4-FFF2-40B4-BE49-F238E27FC236}">
                <a16:creationId xmlns:a16="http://schemas.microsoft.com/office/drawing/2014/main" id="{E085506E-0424-3028-2E29-784D382609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185" y="2257767"/>
            <a:ext cx="8705629" cy="385882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0EE62B1C-B773-5586-281E-BFFF3C7C6419}"/>
              </a:ext>
            </a:extLst>
          </p:cNvPr>
          <p:cNvSpPr txBox="1"/>
          <p:nvPr/>
        </p:nvSpPr>
        <p:spPr>
          <a:xfrm>
            <a:off x="825723" y="942633"/>
            <a:ext cx="7414209" cy="461665"/>
          </a:xfrm>
          <a:prstGeom prst="rect">
            <a:avLst/>
          </a:prstGeom>
          <a:noFill/>
        </p:spPr>
        <p:txBody>
          <a:bodyPr wrap="none" rtlCol="0">
            <a:spAutoFit/>
          </a:bodyPr>
          <a:lstStyle/>
          <a:p>
            <a:r>
              <a:rPr lang="en-GB" sz="2400" b="1" dirty="0"/>
              <a:t>La distance </a:t>
            </a:r>
            <a:r>
              <a:rPr lang="en-GB" sz="2400" b="1" dirty="0" err="1"/>
              <a:t>rectilinéaire</a:t>
            </a:r>
            <a:r>
              <a:rPr lang="en-GB" sz="2400" b="1" dirty="0"/>
              <a:t> : point le plus accessible</a:t>
            </a:r>
            <a:endParaRPr lang="en-GB" sz="2400" dirty="0"/>
          </a:p>
        </p:txBody>
      </p:sp>
      <p:cxnSp>
        <p:nvCxnSpPr>
          <p:cNvPr id="4" name="Connecteur droit 3">
            <a:extLst>
              <a:ext uri="{FF2B5EF4-FFF2-40B4-BE49-F238E27FC236}">
                <a16:creationId xmlns:a16="http://schemas.microsoft.com/office/drawing/2014/main" id="{9747A8A6-AC0A-CE87-CE32-EB710EF531A2}"/>
              </a:ext>
            </a:extLst>
          </p:cNvPr>
          <p:cNvCxnSpPr>
            <a:cxnSpLocks/>
          </p:cNvCxnSpPr>
          <p:nvPr/>
        </p:nvCxnSpPr>
        <p:spPr>
          <a:xfrm>
            <a:off x="3830595" y="1940011"/>
            <a:ext cx="0" cy="4374292"/>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384610A0-32E5-88A9-B468-B19F1562CF8A}"/>
              </a:ext>
            </a:extLst>
          </p:cNvPr>
          <p:cNvCxnSpPr>
            <a:cxnSpLocks/>
          </p:cNvCxnSpPr>
          <p:nvPr/>
        </p:nvCxnSpPr>
        <p:spPr>
          <a:xfrm>
            <a:off x="1569308" y="4102443"/>
            <a:ext cx="8760941" cy="8473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087FC2B0-D2B2-F015-E875-539542ECCB9C}"/>
              </a:ext>
            </a:extLst>
          </p:cNvPr>
          <p:cNvSpPr txBox="1"/>
          <p:nvPr/>
        </p:nvSpPr>
        <p:spPr>
          <a:xfrm>
            <a:off x="3000880" y="6314303"/>
            <a:ext cx="1659429" cy="369332"/>
          </a:xfrm>
          <a:prstGeom prst="rect">
            <a:avLst/>
          </a:prstGeom>
          <a:noFill/>
        </p:spPr>
        <p:txBody>
          <a:bodyPr wrap="none" rtlCol="0">
            <a:spAutoFit/>
          </a:bodyPr>
          <a:lstStyle/>
          <a:p>
            <a:r>
              <a:rPr lang="en-GB" b="1" dirty="0" err="1">
                <a:solidFill>
                  <a:srgbClr val="FF0000"/>
                </a:solidFill>
              </a:rPr>
              <a:t>Médiane</a:t>
            </a:r>
            <a:r>
              <a:rPr lang="en-GB" b="1" dirty="0">
                <a:solidFill>
                  <a:srgbClr val="FF0000"/>
                </a:solidFill>
              </a:rPr>
              <a:t> de X</a:t>
            </a:r>
          </a:p>
        </p:txBody>
      </p:sp>
      <p:sp>
        <p:nvSpPr>
          <p:cNvPr id="12" name="ZoneTexte 11">
            <a:extLst>
              <a:ext uri="{FF2B5EF4-FFF2-40B4-BE49-F238E27FC236}">
                <a16:creationId xmlns:a16="http://schemas.microsoft.com/office/drawing/2014/main" id="{F2B40CAC-0093-0C89-2AEB-BE21FDB9C89C}"/>
              </a:ext>
            </a:extLst>
          </p:cNvPr>
          <p:cNvSpPr txBox="1"/>
          <p:nvPr/>
        </p:nvSpPr>
        <p:spPr>
          <a:xfrm>
            <a:off x="10448814" y="3733111"/>
            <a:ext cx="1655261" cy="369332"/>
          </a:xfrm>
          <a:prstGeom prst="rect">
            <a:avLst/>
          </a:prstGeom>
          <a:noFill/>
        </p:spPr>
        <p:txBody>
          <a:bodyPr wrap="none" rtlCol="0">
            <a:spAutoFit/>
          </a:bodyPr>
          <a:lstStyle/>
          <a:p>
            <a:r>
              <a:rPr lang="en-GB" b="1" dirty="0" err="1">
                <a:solidFill>
                  <a:srgbClr val="FF0000"/>
                </a:solidFill>
              </a:rPr>
              <a:t>Médiane</a:t>
            </a:r>
            <a:r>
              <a:rPr lang="en-GB" b="1" dirty="0">
                <a:solidFill>
                  <a:srgbClr val="FF0000"/>
                </a:solidFill>
              </a:rPr>
              <a:t> de Y</a:t>
            </a:r>
          </a:p>
        </p:txBody>
      </p:sp>
    </p:spTree>
    <p:extLst>
      <p:ext uri="{BB962C8B-B14F-4D97-AF65-F5344CB8AC3E}">
        <p14:creationId xmlns:p14="http://schemas.microsoft.com/office/powerpoint/2010/main" val="485811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théorique de la distance</a:t>
            </a:r>
            <a:endParaRPr lang="fr-FR" sz="1800" b="0" strike="noStrike" spc="-1" dirty="0">
              <a:solidFill>
                <a:srgbClr val="000000"/>
              </a:solidFill>
              <a:latin typeface="Calibri"/>
            </a:endParaRPr>
          </a:p>
        </p:txBody>
      </p:sp>
      <p:pic>
        <p:nvPicPr>
          <p:cNvPr id="15362" name="Picture 2">
            <a:extLst>
              <a:ext uri="{FF2B5EF4-FFF2-40B4-BE49-F238E27FC236}">
                <a16:creationId xmlns:a16="http://schemas.microsoft.com/office/drawing/2014/main" id="{E085506E-0424-3028-2E29-784D382609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185" y="2257767"/>
            <a:ext cx="8705629" cy="385882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0EE62B1C-B773-5586-281E-BFFF3C7C6419}"/>
              </a:ext>
            </a:extLst>
          </p:cNvPr>
          <p:cNvSpPr txBox="1"/>
          <p:nvPr/>
        </p:nvSpPr>
        <p:spPr>
          <a:xfrm>
            <a:off x="825723" y="942633"/>
            <a:ext cx="7205819" cy="461665"/>
          </a:xfrm>
          <a:prstGeom prst="rect">
            <a:avLst/>
          </a:prstGeom>
          <a:noFill/>
        </p:spPr>
        <p:txBody>
          <a:bodyPr wrap="none" rtlCol="0">
            <a:spAutoFit/>
          </a:bodyPr>
          <a:lstStyle/>
          <a:p>
            <a:r>
              <a:rPr lang="en-GB" sz="2400" b="1" dirty="0"/>
              <a:t>La distance </a:t>
            </a:r>
            <a:r>
              <a:rPr lang="en-GB" sz="2400" b="1" dirty="0" err="1"/>
              <a:t>rectilinéaire</a:t>
            </a:r>
            <a:r>
              <a:rPr lang="en-GB" sz="2400" b="1" dirty="0"/>
              <a:t> : point le plus </a:t>
            </a:r>
            <a:r>
              <a:rPr lang="en-GB" sz="2400" b="1" dirty="0" err="1"/>
              <a:t>équitable</a:t>
            </a:r>
            <a:endParaRPr lang="en-GB" sz="2400" dirty="0"/>
          </a:p>
        </p:txBody>
      </p:sp>
      <p:cxnSp>
        <p:nvCxnSpPr>
          <p:cNvPr id="4" name="Connecteur droit 3">
            <a:extLst>
              <a:ext uri="{FF2B5EF4-FFF2-40B4-BE49-F238E27FC236}">
                <a16:creationId xmlns:a16="http://schemas.microsoft.com/office/drawing/2014/main" id="{9747A8A6-AC0A-CE87-CE32-EB710EF531A2}"/>
              </a:ext>
            </a:extLst>
          </p:cNvPr>
          <p:cNvCxnSpPr>
            <a:cxnSpLocks/>
          </p:cNvCxnSpPr>
          <p:nvPr/>
        </p:nvCxnSpPr>
        <p:spPr>
          <a:xfrm>
            <a:off x="5825700" y="2706130"/>
            <a:ext cx="0" cy="332396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384610A0-32E5-88A9-B468-B19F1562CF8A}"/>
              </a:ext>
            </a:extLst>
          </p:cNvPr>
          <p:cNvCxnSpPr>
            <a:cxnSpLocks/>
          </p:cNvCxnSpPr>
          <p:nvPr/>
        </p:nvCxnSpPr>
        <p:spPr>
          <a:xfrm>
            <a:off x="1989438" y="4448432"/>
            <a:ext cx="7858897"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087FC2B0-D2B2-F015-E875-539542ECCB9C}"/>
              </a:ext>
            </a:extLst>
          </p:cNvPr>
          <p:cNvSpPr txBox="1"/>
          <p:nvPr/>
        </p:nvSpPr>
        <p:spPr>
          <a:xfrm>
            <a:off x="4950612" y="6289589"/>
            <a:ext cx="1973617" cy="369332"/>
          </a:xfrm>
          <a:prstGeom prst="rect">
            <a:avLst/>
          </a:prstGeom>
          <a:noFill/>
        </p:spPr>
        <p:txBody>
          <a:bodyPr wrap="none" rtlCol="0">
            <a:spAutoFit/>
          </a:bodyPr>
          <a:lstStyle/>
          <a:p>
            <a:r>
              <a:rPr lang="en-GB" b="1" dirty="0">
                <a:solidFill>
                  <a:srgbClr val="0070C0"/>
                </a:solidFill>
              </a:rPr>
              <a:t>(</a:t>
            </a:r>
            <a:r>
              <a:rPr lang="en-GB" b="1" dirty="0" err="1">
                <a:solidFill>
                  <a:srgbClr val="0070C0"/>
                </a:solidFill>
              </a:rPr>
              <a:t>Xmin</a:t>
            </a:r>
            <a:r>
              <a:rPr lang="en-GB" b="1" dirty="0">
                <a:solidFill>
                  <a:srgbClr val="0070C0"/>
                </a:solidFill>
              </a:rPr>
              <a:t> + </a:t>
            </a:r>
            <a:r>
              <a:rPr lang="en-GB" b="1" dirty="0" err="1">
                <a:solidFill>
                  <a:srgbClr val="0070C0"/>
                </a:solidFill>
              </a:rPr>
              <a:t>Xmax</a:t>
            </a:r>
            <a:r>
              <a:rPr lang="en-GB" b="1" dirty="0">
                <a:solidFill>
                  <a:srgbClr val="0070C0"/>
                </a:solidFill>
              </a:rPr>
              <a:t>)/2</a:t>
            </a:r>
          </a:p>
        </p:txBody>
      </p:sp>
      <p:sp>
        <p:nvSpPr>
          <p:cNvPr id="12" name="ZoneTexte 11">
            <a:extLst>
              <a:ext uri="{FF2B5EF4-FFF2-40B4-BE49-F238E27FC236}">
                <a16:creationId xmlns:a16="http://schemas.microsoft.com/office/drawing/2014/main" id="{F2B40CAC-0093-0C89-2AEB-BE21FDB9C89C}"/>
              </a:ext>
            </a:extLst>
          </p:cNvPr>
          <p:cNvSpPr txBox="1"/>
          <p:nvPr/>
        </p:nvSpPr>
        <p:spPr>
          <a:xfrm>
            <a:off x="10448814" y="3733111"/>
            <a:ext cx="1845377" cy="369332"/>
          </a:xfrm>
          <a:prstGeom prst="rect">
            <a:avLst/>
          </a:prstGeom>
          <a:noFill/>
        </p:spPr>
        <p:txBody>
          <a:bodyPr wrap="none" rtlCol="0">
            <a:spAutoFit/>
          </a:bodyPr>
          <a:lstStyle/>
          <a:p>
            <a:r>
              <a:rPr lang="en-GB" b="1" dirty="0">
                <a:solidFill>
                  <a:srgbClr val="0070C0"/>
                </a:solidFill>
              </a:rPr>
              <a:t>(</a:t>
            </a:r>
            <a:r>
              <a:rPr lang="en-GB" b="1" dirty="0" err="1">
                <a:solidFill>
                  <a:srgbClr val="0070C0"/>
                </a:solidFill>
              </a:rPr>
              <a:t>Ymin+Ymax</a:t>
            </a:r>
            <a:r>
              <a:rPr lang="en-GB" b="1" dirty="0">
                <a:solidFill>
                  <a:srgbClr val="0070C0"/>
                </a:solidFill>
              </a:rPr>
              <a:t>)/2</a:t>
            </a:r>
          </a:p>
        </p:txBody>
      </p:sp>
      <p:sp>
        <p:nvSpPr>
          <p:cNvPr id="10" name="Ellipse 9">
            <a:extLst>
              <a:ext uri="{FF2B5EF4-FFF2-40B4-BE49-F238E27FC236}">
                <a16:creationId xmlns:a16="http://schemas.microsoft.com/office/drawing/2014/main" id="{3C2CE88E-CC27-5DEA-D0E1-14DC60BD4F31}"/>
              </a:ext>
            </a:extLst>
          </p:cNvPr>
          <p:cNvSpPr/>
          <p:nvPr/>
        </p:nvSpPr>
        <p:spPr>
          <a:xfrm>
            <a:off x="5739712" y="4341213"/>
            <a:ext cx="197708" cy="214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4997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théorique de la distance</a:t>
            </a:r>
            <a:endParaRPr lang="fr-FR" sz="1800" b="0" strike="noStrike" spc="-1" dirty="0">
              <a:solidFill>
                <a:srgbClr val="000000"/>
              </a:solidFill>
              <a:latin typeface="Calibri"/>
            </a:endParaRPr>
          </a:p>
        </p:txBody>
      </p:sp>
      <p:sp>
        <p:nvSpPr>
          <p:cNvPr id="2" name="ZoneTexte 1">
            <a:extLst>
              <a:ext uri="{FF2B5EF4-FFF2-40B4-BE49-F238E27FC236}">
                <a16:creationId xmlns:a16="http://schemas.microsoft.com/office/drawing/2014/main" id="{0EE62B1C-B773-5586-281E-BFFF3C7C6419}"/>
              </a:ext>
            </a:extLst>
          </p:cNvPr>
          <p:cNvSpPr txBox="1"/>
          <p:nvPr/>
        </p:nvSpPr>
        <p:spPr>
          <a:xfrm>
            <a:off x="825723" y="942633"/>
            <a:ext cx="6681637" cy="461665"/>
          </a:xfrm>
          <a:prstGeom prst="rect">
            <a:avLst/>
          </a:prstGeom>
          <a:noFill/>
        </p:spPr>
        <p:txBody>
          <a:bodyPr wrap="none" rtlCol="0">
            <a:spAutoFit/>
          </a:bodyPr>
          <a:lstStyle/>
          <a:p>
            <a:r>
              <a:rPr lang="en-GB" sz="2400" b="1" dirty="0"/>
              <a:t>La distance </a:t>
            </a:r>
            <a:r>
              <a:rPr lang="en-GB" sz="2400" b="1" dirty="0" err="1"/>
              <a:t>rectilinéaire</a:t>
            </a:r>
            <a:r>
              <a:rPr lang="en-GB" sz="2400" b="1" dirty="0"/>
              <a:t> : rotation des axes !</a:t>
            </a:r>
            <a:endParaRPr lang="en-GB" sz="2400" dirty="0"/>
          </a:p>
        </p:txBody>
      </p:sp>
      <p:sp>
        <p:nvSpPr>
          <p:cNvPr id="5" name="ZoneTexte 4">
            <a:extLst>
              <a:ext uri="{FF2B5EF4-FFF2-40B4-BE49-F238E27FC236}">
                <a16:creationId xmlns:a16="http://schemas.microsoft.com/office/drawing/2014/main" id="{A97826A7-E4FD-F808-1284-FAF4CEE934E3}"/>
              </a:ext>
            </a:extLst>
          </p:cNvPr>
          <p:cNvSpPr txBox="1"/>
          <p:nvPr/>
        </p:nvSpPr>
        <p:spPr>
          <a:xfrm>
            <a:off x="825723" y="1502939"/>
            <a:ext cx="3462072" cy="5078313"/>
          </a:xfrm>
          <a:prstGeom prst="rect">
            <a:avLst/>
          </a:prstGeom>
          <a:noFill/>
        </p:spPr>
        <p:txBody>
          <a:bodyPr wrap="square">
            <a:spAutoFit/>
          </a:bodyPr>
          <a:lstStyle/>
          <a:p>
            <a:r>
              <a:rPr lang="fr-FR" b="1" dirty="0"/>
              <a:t>Remarque importante</a:t>
            </a:r>
            <a:r>
              <a:rPr lang="fr-FR" dirty="0"/>
              <a:t> : La métrique rectilinéaire n'est applicable valablement que dans le cas où le réseau de transport est bien orienté dans les deux directions verticales et horizontales après projection. Si ce n'est pas le cas, il faut procéder à une </a:t>
            </a:r>
            <a:r>
              <a:rPr lang="fr-FR" b="1" dirty="0"/>
              <a:t>rotation</a:t>
            </a:r>
            <a:r>
              <a:rPr lang="fr-FR" dirty="0"/>
              <a:t> des coordonnées. Ainsi, dans le cas de Cotonou, certains quartiers ont des rues orientées dans les directions NO-SE et NE-SO, de sorte qu'on ne peut pas y effectuer de calculs de distance rectilinéaire tant que l'on n'a pas fait pivoter la carte de 45° environ.</a:t>
            </a:r>
            <a:endParaRPr lang="en-GB" dirty="0"/>
          </a:p>
        </p:txBody>
      </p:sp>
      <p:pic>
        <p:nvPicPr>
          <p:cNvPr id="19458" name="Picture 2" descr="Orientation de la distance rectilinéaire">
            <a:extLst>
              <a:ext uri="{FF2B5EF4-FFF2-40B4-BE49-F238E27FC236}">
                <a16:creationId xmlns:a16="http://schemas.microsoft.com/office/drawing/2014/main" id="{9CD5F80D-A47B-B33A-AC68-282091926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1406" y="1404298"/>
            <a:ext cx="3462072" cy="27104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rientation de la distance rectilinéaire">
            <a:extLst>
              <a:ext uri="{FF2B5EF4-FFF2-40B4-BE49-F238E27FC236}">
                <a16:creationId xmlns:a16="http://schemas.microsoft.com/office/drawing/2014/main" id="{482F980B-832D-3ED9-6400-8C374489D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337571">
            <a:off x="8480600" y="3805627"/>
            <a:ext cx="3462072" cy="2710430"/>
          </a:xfrm>
          <a:prstGeom prst="rect">
            <a:avLst/>
          </a:prstGeom>
          <a:noFill/>
          <a:extLst>
            <a:ext uri="{909E8E84-426E-40DD-AFC4-6F175D3DCCD1}">
              <a14:hiddenFill xmlns:a14="http://schemas.microsoft.com/office/drawing/2010/main">
                <a:solidFill>
                  <a:srgbClr val="FFFFFF"/>
                </a:solidFill>
              </a14:hiddenFill>
            </a:ext>
          </a:extLst>
        </p:spPr>
      </p:pic>
      <p:sp>
        <p:nvSpPr>
          <p:cNvPr id="7" name="Flèche courbée vers la droite 6">
            <a:extLst>
              <a:ext uri="{FF2B5EF4-FFF2-40B4-BE49-F238E27FC236}">
                <a16:creationId xmlns:a16="http://schemas.microsoft.com/office/drawing/2014/main" id="{DA645A6A-CF7F-C8F9-E455-075C354B45C3}"/>
              </a:ext>
            </a:extLst>
          </p:cNvPr>
          <p:cNvSpPr/>
          <p:nvPr/>
        </p:nvSpPr>
        <p:spPr>
          <a:xfrm rot="18409593">
            <a:off x="6147449" y="4216670"/>
            <a:ext cx="1122989" cy="2722315"/>
          </a:xfrm>
          <a:prstGeom prst="curvedRightArrow">
            <a:avLst>
              <a:gd name="adj1" fmla="val 25000"/>
              <a:gd name="adj2" fmla="val 50000"/>
              <a:gd name="adj3" fmla="val 382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386524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théorique de la distance</a:t>
            </a:r>
            <a:endParaRPr lang="fr-FR" sz="1800" b="0" strike="noStrike" spc="-1" dirty="0">
              <a:solidFill>
                <a:srgbClr val="000000"/>
              </a:solidFill>
              <a:latin typeface="Calibri"/>
            </a:endParaRPr>
          </a:p>
        </p:txBody>
      </p:sp>
      <p:sp>
        <p:nvSpPr>
          <p:cNvPr id="2" name="ZoneTexte 1">
            <a:extLst>
              <a:ext uri="{FF2B5EF4-FFF2-40B4-BE49-F238E27FC236}">
                <a16:creationId xmlns:a16="http://schemas.microsoft.com/office/drawing/2014/main" id="{0EE62B1C-B773-5586-281E-BFFF3C7C6419}"/>
              </a:ext>
            </a:extLst>
          </p:cNvPr>
          <p:cNvSpPr txBox="1"/>
          <p:nvPr/>
        </p:nvSpPr>
        <p:spPr>
          <a:xfrm>
            <a:off x="878275" y="953143"/>
            <a:ext cx="5485797" cy="461665"/>
          </a:xfrm>
          <a:prstGeom prst="rect">
            <a:avLst/>
          </a:prstGeom>
          <a:noFill/>
        </p:spPr>
        <p:txBody>
          <a:bodyPr wrap="none" rtlCol="0">
            <a:spAutoFit/>
          </a:bodyPr>
          <a:lstStyle/>
          <a:p>
            <a:r>
              <a:rPr lang="en-GB" sz="2400" b="1" dirty="0" err="1"/>
              <a:t>Propriétés</a:t>
            </a:r>
            <a:r>
              <a:rPr lang="en-GB" sz="2400" b="1" dirty="0"/>
              <a:t> </a:t>
            </a:r>
            <a:r>
              <a:rPr lang="en-GB" sz="2400" b="1" dirty="0" err="1"/>
              <a:t>théoriques</a:t>
            </a:r>
            <a:r>
              <a:rPr lang="en-GB" sz="2400" b="1" dirty="0"/>
              <a:t> des distances</a:t>
            </a:r>
            <a:endParaRPr lang="en-GB" sz="2400"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53B4613F-131B-1147-A63A-76DF3FFCFCD8}"/>
                  </a:ext>
                </a:extLst>
              </p:cNvPr>
              <p:cNvSpPr txBox="1"/>
              <p:nvPr/>
            </p:nvSpPr>
            <p:spPr>
              <a:xfrm>
                <a:off x="878274" y="1826871"/>
                <a:ext cx="9432373" cy="3481081"/>
              </a:xfrm>
              <a:prstGeom prst="rect">
                <a:avLst/>
              </a:prstGeom>
              <a:noFill/>
            </p:spPr>
            <p:txBody>
              <a:bodyPr wrap="square" rtlCol="0">
                <a:spAutoFit/>
              </a:bodyPr>
              <a:lstStyle/>
              <a:p>
                <a:r>
                  <a:rPr lang="fr-FR" dirty="0"/>
                  <a:t>Les trois distances théoriques vues précédemment sont des </a:t>
                </a:r>
                <a:r>
                  <a:rPr lang="fr-FR" b="1" dirty="0"/>
                  <a:t>métriques</a:t>
                </a:r>
                <a:r>
                  <a:rPr lang="fr-FR" dirty="0"/>
                  <a:t> qui respectent les trois propriétés suivantes :</a:t>
                </a:r>
              </a:p>
              <a:p>
                <a:endParaRPr lang="fr-FR" dirty="0"/>
              </a:p>
              <a:p>
                <a:r>
                  <a:rPr lang="fr-FR" dirty="0"/>
                  <a:t>1. </a:t>
                </a:r>
                <a14:m>
                  <m:oMath xmlns:m="http://schemas.openxmlformats.org/officeDocument/2006/math">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𝑫</m:t>
                        </m:r>
                      </m:e>
                      <m:sub>
                        <m:r>
                          <a:rPr lang="fr-FR" b="1" i="1" smtClean="0">
                            <a:solidFill>
                              <a:srgbClr val="FF0000"/>
                            </a:solidFill>
                            <a:latin typeface="Cambria Math" panose="02040503050406030204" pitchFamily="18" charset="0"/>
                          </a:rPr>
                          <m:t>𝒊</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𝒊</m:t>
                        </m:r>
                      </m:sub>
                    </m:sSub>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𝟎</m:t>
                    </m:r>
                    <m:r>
                      <a:rPr lang="fr-FR" b="1" i="1" smtClean="0">
                        <a:solidFill>
                          <a:srgbClr val="FF0000"/>
                        </a:solidFill>
                        <a:latin typeface="Cambria Math" panose="02040503050406030204" pitchFamily="18" charset="0"/>
                      </a:rPr>
                      <m:t> </m:t>
                    </m:r>
                  </m:oMath>
                </a14:m>
                <a:r>
                  <a:rPr lang="fr-FR" b="1" dirty="0">
                    <a:solidFill>
                      <a:srgbClr val="FF0000"/>
                    </a:solidFill>
                  </a:rPr>
                  <a:t> </a:t>
                </a:r>
                <a:r>
                  <a:rPr lang="fr-FR" dirty="0"/>
                  <a:t>la distance d’un point à lui-même est </a:t>
                </a:r>
                <a:r>
                  <a:rPr lang="fr-FR" b="1" dirty="0"/>
                  <a:t>nulle</a:t>
                </a:r>
              </a:p>
              <a:p>
                <a:endParaRPr lang="fr-FR" dirty="0"/>
              </a:p>
              <a:p>
                <a:r>
                  <a:rPr lang="fr-FR" dirty="0"/>
                  <a:t>2.  </a:t>
                </a:r>
                <a14:m>
                  <m:oMath xmlns:m="http://schemas.openxmlformats.org/officeDocument/2006/math">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𝑫</m:t>
                        </m:r>
                      </m:e>
                      <m:sub>
                        <m:r>
                          <a:rPr lang="fr-FR" b="1" i="1" smtClean="0">
                            <a:solidFill>
                              <a:srgbClr val="FF0000"/>
                            </a:solidFill>
                            <a:latin typeface="Cambria Math" panose="02040503050406030204" pitchFamily="18" charset="0"/>
                          </a:rPr>
                          <m:t>𝒊</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𝒋</m:t>
                        </m:r>
                      </m:sub>
                    </m:sSub>
                    <m:r>
                      <a:rPr lang="fr-FR" b="1" i="1" smtClean="0">
                        <a:solidFill>
                          <a:srgbClr val="FF0000"/>
                        </a:solidFill>
                        <a:latin typeface="Cambria Math" panose="02040503050406030204" pitchFamily="18" charset="0"/>
                      </a:rPr>
                      <m:t>= </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𝑫</m:t>
                        </m:r>
                      </m:e>
                      <m:sub>
                        <m:r>
                          <a:rPr lang="fr-FR" b="1" i="1" smtClean="0">
                            <a:solidFill>
                              <a:srgbClr val="FF0000"/>
                            </a:solidFill>
                            <a:latin typeface="Cambria Math" panose="02040503050406030204" pitchFamily="18" charset="0"/>
                          </a:rPr>
                          <m:t>𝒋</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𝒊</m:t>
                        </m:r>
                        <m:r>
                          <a:rPr lang="fr-FR" b="1" i="1" smtClean="0">
                            <a:solidFill>
                              <a:srgbClr val="FF0000"/>
                            </a:solidFill>
                            <a:latin typeface="Cambria Math" panose="02040503050406030204" pitchFamily="18" charset="0"/>
                          </a:rPr>
                          <m:t> </m:t>
                        </m:r>
                      </m:sub>
                    </m:sSub>
                  </m:oMath>
                </a14:m>
                <a:r>
                  <a:rPr lang="fr-FR" dirty="0"/>
                  <a:t>la distance est </a:t>
                </a:r>
                <a:r>
                  <a:rPr lang="fr-FR" b="1" dirty="0"/>
                  <a:t>symétrique</a:t>
                </a:r>
                <a:r>
                  <a:rPr lang="fr-FR" dirty="0"/>
                  <a:t> et est la même dans les deux directions</a:t>
                </a:r>
              </a:p>
              <a:p>
                <a:endParaRPr lang="fr-FR" dirty="0"/>
              </a:p>
              <a:p>
                <a:pPr>
                  <a:buFont typeface="+mj-lt"/>
                  <a:buAutoNum type="arabicPeriod" startAt="3"/>
                </a:pPr>
                <a:r>
                  <a:rPr lang="fr-FR" dirty="0"/>
                  <a:t> </a:t>
                </a:r>
                <a14:m>
                  <m:oMath xmlns:m="http://schemas.openxmlformats.org/officeDocument/2006/math">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𝑫</m:t>
                        </m:r>
                      </m:e>
                      <m:sub>
                        <m:r>
                          <a:rPr lang="fr-FR" b="1" i="1" smtClean="0">
                            <a:solidFill>
                              <a:srgbClr val="FF0000"/>
                            </a:solidFill>
                            <a:latin typeface="Cambria Math" panose="02040503050406030204" pitchFamily="18" charset="0"/>
                          </a:rPr>
                          <m:t>𝒊</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𝒋</m:t>
                        </m:r>
                      </m:sub>
                    </m:sSub>
                    <m:r>
                      <a:rPr lang="fr-FR" b="1" i="1" smtClean="0">
                        <a:solidFill>
                          <a:srgbClr val="FF0000"/>
                        </a:solidFill>
                        <a:latin typeface="Cambria Math" panose="02040503050406030204" pitchFamily="18" charset="0"/>
                      </a:rPr>
                      <m:t>+</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𝑫</m:t>
                        </m:r>
                      </m:e>
                      <m:sub>
                        <m:r>
                          <a:rPr lang="fr-FR" b="1" i="1" smtClean="0">
                            <a:solidFill>
                              <a:srgbClr val="FF0000"/>
                            </a:solidFill>
                            <a:latin typeface="Cambria Math" panose="02040503050406030204" pitchFamily="18" charset="0"/>
                          </a:rPr>
                          <m:t>𝒋</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𝒌</m:t>
                        </m:r>
                      </m:sub>
                    </m:sSub>
                    <m:r>
                      <a:rPr lang="fr-FR" b="1" i="1" smtClean="0">
                        <a:solidFill>
                          <a:srgbClr val="FF0000"/>
                        </a:solidFill>
                        <a:latin typeface="Cambria Math" panose="02040503050406030204" pitchFamily="18" charset="0"/>
                      </a:rPr>
                      <m:t>≥</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𝑫</m:t>
                        </m:r>
                      </m:e>
                      <m:sub>
                        <m:r>
                          <a:rPr lang="fr-FR" b="1" i="1" smtClean="0">
                            <a:solidFill>
                              <a:srgbClr val="FF0000"/>
                            </a:solidFill>
                            <a:latin typeface="Cambria Math" panose="02040503050406030204" pitchFamily="18" charset="0"/>
                          </a:rPr>
                          <m:t>𝒊</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𝒌</m:t>
                        </m:r>
                      </m:sub>
                    </m:sSub>
                    <m:r>
                      <a:rPr lang="fr-FR" b="1" i="1" smtClean="0">
                        <a:solidFill>
                          <a:srgbClr val="FF0000"/>
                        </a:solidFill>
                        <a:latin typeface="Cambria Math" panose="02040503050406030204" pitchFamily="18" charset="0"/>
                      </a:rPr>
                      <m:t> </m:t>
                    </m:r>
                  </m:oMath>
                </a14:m>
                <a:r>
                  <a:rPr lang="fr-FR" dirty="0"/>
                  <a:t>respect de </a:t>
                </a:r>
                <a:r>
                  <a:rPr lang="fr-FR" b="1" dirty="0"/>
                  <a:t>l'inégalité triangulaire</a:t>
                </a:r>
              </a:p>
              <a:p>
                <a:pPr>
                  <a:buFont typeface="+mj-lt"/>
                  <a:buAutoNum type="arabicPeriod" startAt="3"/>
                </a:pPr>
                <a:endParaRPr lang="fr-FR" dirty="0"/>
              </a:p>
              <a:p>
                <a:r>
                  <a:rPr lang="fr-FR" dirty="0"/>
                  <a:t>On peut montrer néanmoins facilement que ces propriétés des distances théoriques ne sont pas toujours vérifiées par les distances empiriques.</a:t>
                </a:r>
              </a:p>
              <a:p>
                <a:endParaRPr lang="en-GB" dirty="0"/>
              </a:p>
            </p:txBody>
          </p:sp>
        </mc:Choice>
        <mc:Fallback xmlns="">
          <p:sp>
            <p:nvSpPr>
              <p:cNvPr id="3" name="ZoneTexte 2">
                <a:extLst>
                  <a:ext uri="{FF2B5EF4-FFF2-40B4-BE49-F238E27FC236}">
                    <a16:creationId xmlns:a16="http://schemas.microsoft.com/office/drawing/2014/main" id="{53B4613F-131B-1147-A63A-76DF3FFCFCD8}"/>
                  </a:ext>
                </a:extLst>
              </p:cNvPr>
              <p:cNvSpPr txBox="1">
                <a:spLocks noRot="1" noChangeAspect="1" noMove="1" noResize="1" noEditPoints="1" noAdjustHandles="1" noChangeArrowheads="1" noChangeShapeType="1" noTextEdit="1"/>
              </p:cNvSpPr>
              <p:nvPr/>
            </p:nvSpPr>
            <p:spPr>
              <a:xfrm>
                <a:off x="878274" y="1826871"/>
                <a:ext cx="9432373" cy="3481081"/>
              </a:xfrm>
              <a:prstGeom prst="rect">
                <a:avLst/>
              </a:prstGeom>
              <a:blipFill>
                <a:blip r:embed="rId3"/>
                <a:stretch>
                  <a:fillRect l="-538" t="-1091"/>
                </a:stretch>
              </a:blipFill>
            </p:spPr>
            <p:txBody>
              <a:bodyPr/>
              <a:lstStyle/>
              <a:p>
                <a:r>
                  <a:rPr lang="en-GB">
                    <a:noFill/>
                  </a:rPr>
                  <a:t> </a:t>
                </a:r>
              </a:p>
            </p:txBody>
          </p:sp>
        </mc:Fallback>
      </mc:AlternateContent>
    </p:spTree>
    <p:extLst>
      <p:ext uri="{BB962C8B-B14F-4D97-AF65-F5344CB8AC3E}">
        <p14:creationId xmlns:p14="http://schemas.microsoft.com/office/powerpoint/2010/main" val="2355114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théorique de la distance</a:t>
            </a:r>
            <a:endParaRPr lang="fr-FR" sz="1800" b="0" strike="noStrike" spc="-1" dirty="0">
              <a:solidFill>
                <a:srgbClr val="000000"/>
              </a:solidFill>
              <a:latin typeface="Calibri"/>
            </a:endParaRPr>
          </a:p>
        </p:txBody>
      </p:sp>
      <p:sp>
        <p:nvSpPr>
          <p:cNvPr id="2" name="ZoneTexte 1">
            <a:extLst>
              <a:ext uri="{FF2B5EF4-FFF2-40B4-BE49-F238E27FC236}">
                <a16:creationId xmlns:a16="http://schemas.microsoft.com/office/drawing/2014/main" id="{0EE62B1C-B773-5586-281E-BFFF3C7C6419}"/>
              </a:ext>
            </a:extLst>
          </p:cNvPr>
          <p:cNvSpPr txBox="1"/>
          <p:nvPr/>
        </p:nvSpPr>
        <p:spPr>
          <a:xfrm>
            <a:off x="878275" y="953143"/>
            <a:ext cx="8903399" cy="461665"/>
          </a:xfrm>
          <a:prstGeom prst="rect">
            <a:avLst/>
          </a:prstGeom>
          <a:noFill/>
        </p:spPr>
        <p:txBody>
          <a:bodyPr wrap="none" rtlCol="0">
            <a:spAutoFit/>
          </a:bodyPr>
          <a:lstStyle/>
          <a:p>
            <a:r>
              <a:rPr lang="en-GB" sz="2400" b="1" dirty="0" err="1"/>
              <a:t>Propriété</a:t>
            </a:r>
            <a:r>
              <a:rPr lang="en-GB" sz="2400" b="1" dirty="0"/>
              <a:t> 1 : la distance d'un lieu </a:t>
            </a:r>
            <a:r>
              <a:rPr lang="en-GB" sz="2400" b="1" dirty="0" err="1"/>
              <a:t>à</a:t>
            </a:r>
            <a:r>
              <a:rPr lang="en-GB" sz="2400" b="1" dirty="0"/>
              <a:t> </a:t>
            </a:r>
            <a:r>
              <a:rPr lang="en-GB" sz="2400" b="1" dirty="0" err="1"/>
              <a:t>lui-même</a:t>
            </a:r>
            <a:r>
              <a:rPr lang="en-GB" sz="2400" b="1" dirty="0"/>
              <a:t> </a:t>
            </a:r>
            <a:r>
              <a:rPr lang="en-GB" sz="2400" b="1" dirty="0" err="1"/>
              <a:t>est-elle</a:t>
            </a:r>
            <a:r>
              <a:rPr lang="en-GB" sz="2400" b="1" dirty="0"/>
              <a:t> </a:t>
            </a:r>
            <a:r>
              <a:rPr lang="en-GB" sz="2400" b="1" dirty="0" err="1"/>
              <a:t>nulle</a:t>
            </a:r>
            <a:r>
              <a:rPr lang="en-GB" sz="2400" b="1" dirty="0"/>
              <a:t> ?</a:t>
            </a:r>
            <a:endParaRPr lang="en-GB" sz="2400" dirty="0"/>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E5B9E95F-B26A-59A8-3CE5-23A0BA59B7BF}"/>
                  </a:ext>
                </a:extLst>
              </p:cNvPr>
              <p:cNvSpPr txBox="1"/>
              <p:nvPr/>
            </p:nvSpPr>
            <p:spPr>
              <a:xfrm>
                <a:off x="672662" y="1723466"/>
                <a:ext cx="6484883" cy="4562852"/>
              </a:xfrm>
              <a:prstGeom prst="rect">
                <a:avLst/>
              </a:prstGeom>
              <a:noFill/>
            </p:spPr>
            <p:txBody>
              <a:bodyPr wrap="square">
                <a:spAutoFit/>
              </a:bodyPr>
              <a:lstStyle/>
              <a:p>
                <a:r>
                  <a:rPr lang="fr-FR" i="1" dirty="0"/>
                  <a:t>Les distances entre les habitants d'une même région (ou d'une même ville) ne sont jamais nulles</a:t>
                </a:r>
                <a:r>
                  <a:rPr lang="fr-FR" dirty="0"/>
                  <a:t>. Lorsqu'on crée une matrice de distance entre régions en se servant des centroïdes ou des chef-lieu, on ne devrait pas mettre « 0 » sur la diagonale mais une valeur correspondant à la distance moyenne entre deux points situés à l'intérieur de la région. </a:t>
                </a:r>
              </a:p>
              <a:p>
                <a:endParaRPr lang="fr-FR" dirty="0"/>
              </a:p>
              <a:p>
                <a:r>
                  <a:rPr lang="fr-FR" dirty="0"/>
                  <a:t>On utilise parfois la formule suivante  ou la distance interne à une zone est égale à la racine carrée de sa surface divisée par deux :</a:t>
                </a:r>
              </a:p>
              <a:p>
                <a:pPr/>
                <a14:m>
                  <m:oMathPara xmlns:m="http://schemas.openxmlformats.org/officeDocument/2006/math">
                    <m:oMathParaPr>
                      <m:jc m:val="centerGroup"/>
                    </m:oMathParaPr>
                    <m:oMath xmlns:m="http://schemas.openxmlformats.org/officeDocument/2006/math">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𝑫</m:t>
                          </m:r>
                        </m:e>
                        <m:sub>
                          <m:r>
                            <a:rPr lang="fr-FR" b="1" i="1" smtClean="0">
                              <a:solidFill>
                                <a:srgbClr val="FF0000"/>
                              </a:solidFill>
                              <a:latin typeface="Cambria Math" panose="02040503050406030204" pitchFamily="18" charset="0"/>
                            </a:rPr>
                            <m:t>𝒊</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𝒊</m:t>
                          </m:r>
                          <m:r>
                            <a:rPr lang="fr-FR" b="1" i="1" smtClean="0">
                              <a:solidFill>
                                <a:srgbClr val="FF0000"/>
                              </a:solidFill>
                              <a:latin typeface="Cambria Math" panose="02040503050406030204" pitchFamily="18" charset="0"/>
                            </a:rPr>
                            <m:t> </m:t>
                          </m:r>
                        </m:sub>
                      </m:sSub>
                      <m:r>
                        <a:rPr lang="fr-FR" b="1" i="1" smtClean="0">
                          <a:solidFill>
                            <a:srgbClr val="FF0000"/>
                          </a:solidFill>
                          <a:latin typeface="Cambria Math" panose="02040503050406030204" pitchFamily="18" charset="0"/>
                        </a:rPr>
                        <m:t>= </m:t>
                      </m:r>
                      <m:f>
                        <m:fPr>
                          <m:ctrlPr>
                            <a:rPr lang="fr-FR" b="1" i="1" smtClean="0">
                              <a:solidFill>
                                <a:srgbClr val="FF0000"/>
                              </a:solidFill>
                              <a:latin typeface="Cambria Math" panose="02040503050406030204" pitchFamily="18" charset="0"/>
                            </a:rPr>
                          </m:ctrlPr>
                        </m:fPr>
                        <m:num>
                          <m:rad>
                            <m:radPr>
                              <m:degHide m:val="on"/>
                              <m:ctrlPr>
                                <a:rPr lang="fr-FR" b="1" i="1">
                                  <a:solidFill>
                                    <a:srgbClr val="FF0000"/>
                                  </a:solidFill>
                                  <a:latin typeface="Cambria Math" panose="02040503050406030204" pitchFamily="18" charset="0"/>
                                </a:rPr>
                              </m:ctrlPr>
                            </m:radPr>
                            <m:deg/>
                            <m:e>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𝑺</m:t>
                                  </m:r>
                                </m:e>
                                <m:sub>
                                  <m:r>
                                    <a:rPr lang="fr-FR" b="1" i="1">
                                      <a:solidFill>
                                        <a:srgbClr val="FF0000"/>
                                      </a:solidFill>
                                      <a:latin typeface="Cambria Math" panose="02040503050406030204" pitchFamily="18" charset="0"/>
                                    </a:rPr>
                                    <m:t>𝒊</m:t>
                                  </m:r>
                                </m:sub>
                              </m:sSub>
                            </m:e>
                          </m:rad>
                        </m:num>
                        <m:den>
                          <m:r>
                            <a:rPr lang="fr-FR" b="1" i="1" smtClean="0">
                              <a:solidFill>
                                <a:srgbClr val="FF0000"/>
                              </a:solidFill>
                              <a:latin typeface="Cambria Math" panose="02040503050406030204" pitchFamily="18" charset="0"/>
                            </a:rPr>
                            <m:t>𝟐</m:t>
                          </m:r>
                        </m:den>
                      </m:f>
                    </m:oMath>
                  </m:oMathPara>
                </a14:m>
                <a:endParaRPr lang="fr-FR" b="1" dirty="0"/>
              </a:p>
              <a:p>
                <a:endParaRPr lang="fr-FR" dirty="0"/>
              </a:p>
              <a:p>
                <a:r>
                  <a:rPr lang="fr-FR" u="sng" dirty="0"/>
                  <a:t>Exemple </a:t>
                </a:r>
                <a:r>
                  <a:rPr lang="fr-FR" dirty="0"/>
                  <a:t>: le district autonome de Yamoussoukro a une superficie de 2075 km2. On peut donc estimer la distance moyenne entre ses habitants à  22.8 km</a:t>
                </a:r>
              </a:p>
            </p:txBody>
          </p:sp>
        </mc:Choice>
        <mc:Fallback xmlns="">
          <p:sp>
            <p:nvSpPr>
              <p:cNvPr id="5" name="ZoneTexte 4">
                <a:extLst>
                  <a:ext uri="{FF2B5EF4-FFF2-40B4-BE49-F238E27FC236}">
                    <a16:creationId xmlns:a16="http://schemas.microsoft.com/office/drawing/2014/main" id="{E5B9E95F-B26A-59A8-3CE5-23A0BA59B7BF}"/>
                  </a:ext>
                </a:extLst>
              </p:cNvPr>
              <p:cNvSpPr txBox="1">
                <a:spLocks noRot="1" noChangeAspect="1" noMove="1" noResize="1" noEditPoints="1" noAdjustHandles="1" noChangeArrowheads="1" noChangeShapeType="1" noTextEdit="1"/>
              </p:cNvSpPr>
              <p:nvPr/>
            </p:nvSpPr>
            <p:spPr>
              <a:xfrm>
                <a:off x="672662" y="1723466"/>
                <a:ext cx="6484883" cy="4562852"/>
              </a:xfrm>
              <a:prstGeom prst="rect">
                <a:avLst/>
              </a:prstGeom>
              <a:blipFill>
                <a:blip r:embed="rId3"/>
                <a:stretch>
                  <a:fillRect l="-781" t="-556" r="-1563" b="-1389"/>
                </a:stretch>
              </a:blipFill>
            </p:spPr>
            <p:txBody>
              <a:bodyPr/>
              <a:lstStyle/>
              <a:p>
                <a:r>
                  <a:rPr lang="en-GB">
                    <a:noFill/>
                  </a:rPr>
                  <a:t> </a:t>
                </a:r>
              </a:p>
            </p:txBody>
          </p:sp>
        </mc:Fallback>
      </mc:AlternateContent>
      <p:pic>
        <p:nvPicPr>
          <p:cNvPr id="6" name="Image 5">
            <a:extLst>
              <a:ext uri="{FF2B5EF4-FFF2-40B4-BE49-F238E27FC236}">
                <a16:creationId xmlns:a16="http://schemas.microsoft.com/office/drawing/2014/main" id="{4F9CFCF0-17AE-DC42-4984-593FE76FDDE7}"/>
              </a:ext>
            </a:extLst>
          </p:cNvPr>
          <p:cNvPicPr>
            <a:picLocks noChangeAspect="1"/>
          </p:cNvPicPr>
          <p:nvPr/>
        </p:nvPicPr>
        <p:blipFill>
          <a:blip r:embed="rId4"/>
          <a:stretch>
            <a:fillRect/>
          </a:stretch>
        </p:blipFill>
        <p:spPr>
          <a:xfrm>
            <a:off x="7332835" y="1869363"/>
            <a:ext cx="4186503" cy="4061126"/>
          </a:xfrm>
          <a:prstGeom prst="rect">
            <a:avLst/>
          </a:prstGeom>
        </p:spPr>
      </p:pic>
    </p:spTree>
    <p:extLst>
      <p:ext uri="{BB962C8B-B14F-4D97-AF65-F5344CB8AC3E}">
        <p14:creationId xmlns:p14="http://schemas.microsoft.com/office/powerpoint/2010/main" val="1456690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théorique de la distance</a:t>
            </a:r>
            <a:endParaRPr lang="fr-FR" sz="1800" b="0" strike="noStrike" spc="-1" dirty="0">
              <a:solidFill>
                <a:srgbClr val="000000"/>
              </a:solidFill>
              <a:latin typeface="Calibri"/>
            </a:endParaRPr>
          </a:p>
        </p:txBody>
      </p:sp>
      <p:sp>
        <p:nvSpPr>
          <p:cNvPr id="2" name="ZoneTexte 1">
            <a:extLst>
              <a:ext uri="{FF2B5EF4-FFF2-40B4-BE49-F238E27FC236}">
                <a16:creationId xmlns:a16="http://schemas.microsoft.com/office/drawing/2014/main" id="{0EE62B1C-B773-5586-281E-BFFF3C7C6419}"/>
              </a:ext>
            </a:extLst>
          </p:cNvPr>
          <p:cNvSpPr txBox="1"/>
          <p:nvPr/>
        </p:nvSpPr>
        <p:spPr>
          <a:xfrm>
            <a:off x="878275" y="953143"/>
            <a:ext cx="8116324" cy="461665"/>
          </a:xfrm>
          <a:prstGeom prst="rect">
            <a:avLst/>
          </a:prstGeom>
          <a:noFill/>
        </p:spPr>
        <p:txBody>
          <a:bodyPr wrap="none" rtlCol="0">
            <a:spAutoFit/>
          </a:bodyPr>
          <a:lstStyle/>
          <a:p>
            <a:r>
              <a:rPr lang="en-GB" sz="2400" b="1" dirty="0" err="1"/>
              <a:t>Propriété</a:t>
            </a:r>
            <a:r>
              <a:rPr lang="en-GB" sz="2400" b="1" dirty="0"/>
              <a:t> 2 : la distance </a:t>
            </a:r>
            <a:r>
              <a:rPr lang="en-GB" sz="2400" b="1" dirty="0" err="1"/>
              <a:t>est-elle</a:t>
            </a:r>
            <a:r>
              <a:rPr lang="en-GB" sz="2400" b="1" dirty="0"/>
              <a:t> </a:t>
            </a:r>
            <a:r>
              <a:rPr lang="en-GB" sz="2400" b="1" dirty="0" err="1"/>
              <a:t>toujours</a:t>
            </a:r>
            <a:r>
              <a:rPr lang="en-GB" sz="2400" b="1" dirty="0"/>
              <a:t> </a:t>
            </a:r>
            <a:r>
              <a:rPr lang="en-GB" sz="2400" b="1" dirty="0" err="1"/>
              <a:t>symétrique</a:t>
            </a:r>
            <a:r>
              <a:rPr lang="en-GB" sz="2400" b="1" dirty="0"/>
              <a:t> ?</a:t>
            </a:r>
            <a:endParaRPr lang="en-GB" sz="2400" dirty="0"/>
          </a:p>
        </p:txBody>
      </p:sp>
      <p:pic>
        <p:nvPicPr>
          <p:cNvPr id="1026" name="Picture 2">
            <a:extLst>
              <a:ext uri="{FF2B5EF4-FFF2-40B4-BE49-F238E27FC236}">
                <a16:creationId xmlns:a16="http://schemas.microsoft.com/office/drawing/2014/main" id="{D87286CE-78AC-EA7B-2BE0-7CA4AF4EC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81" y="3522685"/>
            <a:ext cx="6479918" cy="2626994"/>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D6AE48D3-B805-2062-B26D-6BE4CA8C5078}"/>
              </a:ext>
            </a:extLst>
          </p:cNvPr>
          <p:cNvSpPr txBox="1"/>
          <p:nvPr/>
        </p:nvSpPr>
        <p:spPr>
          <a:xfrm>
            <a:off x="1471448" y="1414808"/>
            <a:ext cx="8755118" cy="2031325"/>
          </a:xfrm>
          <a:prstGeom prst="rect">
            <a:avLst/>
          </a:prstGeom>
          <a:noFill/>
        </p:spPr>
        <p:txBody>
          <a:bodyPr wrap="square">
            <a:spAutoFit/>
          </a:bodyPr>
          <a:lstStyle/>
          <a:p>
            <a:r>
              <a:rPr lang="fr-FR" i="1" dirty="0"/>
              <a:t>Les distances réelles ne sont pas toujours symétriques</a:t>
            </a:r>
            <a:r>
              <a:rPr lang="fr-FR" dirty="0"/>
              <a:t> car le nombre de kilomètre, le temps ou le coût peuvent être plus fort dans un sens que dans l'autre. C'est typiquement le cas en ville lorsqu'il y a des rues  à sens unique</a:t>
            </a:r>
          </a:p>
          <a:p>
            <a:endParaRPr lang="fr-FR" dirty="0"/>
          </a:p>
          <a:p>
            <a:r>
              <a:rPr lang="fr-FR" u="sng" dirty="0"/>
              <a:t>Exemple </a:t>
            </a:r>
            <a:r>
              <a:rPr lang="fr-FR" dirty="0"/>
              <a:t>: Dans le graphe ci-dessous on suppose que les flèches indiquent le tracé des rues à sens unique et les chiffres le nombre de minutes nécessaire pour aller d'un point à un autre.</a:t>
            </a:r>
          </a:p>
        </p:txBody>
      </p:sp>
      <p:sp>
        <p:nvSpPr>
          <p:cNvPr id="10" name="ZoneTexte 9">
            <a:extLst>
              <a:ext uri="{FF2B5EF4-FFF2-40B4-BE49-F238E27FC236}">
                <a16:creationId xmlns:a16="http://schemas.microsoft.com/office/drawing/2014/main" id="{BAEFA2FD-CFF7-0A0D-EC96-01E9AEF3AD00}"/>
              </a:ext>
            </a:extLst>
          </p:cNvPr>
          <p:cNvSpPr txBox="1"/>
          <p:nvPr/>
        </p:nvSpPr>
        <p:spPr>
          <a:xfrm>
            <a:off x="1140732" y="6317844"/>
            <a:ext cx="1051524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fr-FR" dirty="0"/>
              <a:t>Question:  le temps nécessaire pour se rendre de C à A est il le même que pour se rendre de A à C ?</a:t>
            </a:r>
            <a:endParaRPr lang="en-GB" dirty="0"/>
          </a:p>
        </p:txBody>
      </p:sp>
    </p:spTree>
    <p:extLst>
      <p:ext uri="{BB962C8B-B14F-4D97-AF65-F5344CB8AC3E}">
        <p14:creationId xmlns:p14="http://schemas.microsoft.com/office/powerpoint/2010/main" val="821577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Approche théorique de la distance</a:t>
            </a:r>
            <a:endParaRPr lang="fr-FR" sz="1800" b="0" strike="noStrike" spc="-1" dirty="0">
              <a:solidFill>
                <a:srgbClr val="000000"/>
              </a:solidFill>
              <a:latin typeface="Calibri"/>
            </a:endParaRPr>
          </a:p>
        </p:txBody>
      </p:sp>
      <p:sp>
        <p:nvSpPr>
          <p:cNvPr id="2" name="ZoneTexte 1">
            <a:extLst>
              <a:ext uri="{FF2B5EF4-FFF2-40B4-BE49-F238E27FC236}">
                <a16:creationId xmlns:a16="http://schemas.microsoft.com/office/drawing/2014/main" id="{0EE62B1C-B773-5586-281E-BFFF3C7C6419}"/>
              </a:ext>
            </a:extLst>
          </p:cNvPr>
          <p:cNvSpPr txBox="1"/>
          <p:nvPr/>
        </p:nvSpPr>
        <p:spPr>
          <a:xfrm>
            <a:off x="878275" y="953143"/>
            <a:ext cx="9488495" cy="461665"/>
          </a:xfrm>
          <a:prstGeom prst="rect">
            <a:avLst/>
          </a:prstGeom>
          <a:noFill/>
        </p:spPr>
        <p:txBody>
          <a:bodyPr wrap="none" rtlCol="0">
            <a:spAutoFit/>
          </a:bodyPr>
          <a:lstStyle/>
          <a:p>
            <a:r>
              <a:rPr lang="en-GB" sz="2400" b="1" dirty="0" err="1"/>
              <a:t>Propriété</a:t>
            </a:r>
            <a:r>
              <a:rPr lang="en-GB" sz="2400" b="1" dirty="0"/>
              <a:t> 3 : </a:t>
            </a:r>
            <a:r>
              <a:rPr lang="en-GB" sz="2400" b="1" dirty="0" err="1"/>
              <a:t>l'inégalité</a:t>
            </a:r>
            <a:r>
              <a:rPr lang="en-GB" sz="2400" b="1" dirty="0"/>
              <a:t> </a:t>
            </a:r>
            <a:r>
              <a:rPr lang="en-GB" sz="2400" b="1" dirty="0" err="1"/>
              <a:t>triangulaire</a:t>
            </a:r>
            <a:r>
              <a:rPr lang="en-GB" sz="2400" b="1" dirty="0"/>
              <a:t> </a:t>
            </a:r>
            <a:r>
              <a:rPr lang="en-GB" sz="2400" b="1" dirty="0" err="1"/>
              <a:t>est-elle</a:t>
            </a:r>
            <a:r>
              <a:rPr lang="en-GB" sz="2400" b="1" dirty="0"/>
              <a:t> </a:t>
            </a:r>
            <a:r>
              <a:rPr lang="en-GB" sz="2400" b="1" dirty="0" err="1"/>
              <a:t>toujours</a:t>
            </a:r>
            <a:r>
              <a:rPr lang="en-GB" sz="2400" b="1" dirty="0"/>
              <a:t> </a:t>
            </a:r>
            <a:r>
              <a:rPr lang="en-GB" sz="2400" b="1" dirty="0" err="1"/>
              <a:t>respectée</a:t>
            </a:r>
            <a:r>
              <a:rPr lang="en-GB" sz="2400" b="1" dirty="0"/>
              <a:t> ?</a:t>
            </a:r>
            <a:endParaRPr lang="en-GB" sz="2400" dirty="0"/>
          </a:p>
        </p:txBody>
      </p:sp>
      <p:pic>
        <p:nvPicPr>
          <p:cNvPr id="3074" name="Picture 2">
            <a:extLst>
              <a:ext uri="{FF2B5EF4-FFF2-40B4-BE49-F238E27FC236}">
                <a16:creationId xmlns:a16="http://schemas.microsoft.com/office/drawing/2014/main" id="{7418CD9F-59FE-567A-E281-8353FC500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513" y="1681654"/>
            <a:ext cx="5475889" cy="490479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6356BA70-3F81-3A48-8E5B-F918F93BB9A5}"/>
              </a:ext>
            </a:extLst>
          </p:cNvPr>
          <p:cNvSpPr txBox="1"/>
          <p:nvPr/>
        </p:nvSpPr>
        <p:spPr>
          <a:xfrm>
            <a:off x="756744" y="1681654"/>
            <a:ext cx="5475889" cy="5632311"/>
          </a:xfrm>
          <a:prstGeom prst="rect">
            <a:avLst/>
          </a:prstGeom>
          <a:noFill/>
        </p:spPr>
        <p:txBody>
          <a:bodyPr wrap="square" rtlCol="0">
            <a:spAutoFit/>
          </a:bodyPr>
          <a:lstStyle/>
          <a:p>
            <a:r>
              <a:rPr lang="fr-FR" i="1" dirty="0"/>
              <a:t>L'inégalité triangulaire n'est pas toujours respectée</a:t>
            </a:r>
            <a:r>
              <a:rPr lang="fr-FR" dirty="0"/>
              <a:t> notamment lorsque l'on est en présence d'un réseau de transport inégalitaire et hiérarchisé où il faut passer par un centre. Il arrive alors fréquemment que l'inégalité triangulaire soit respectée pour les distances kilométriques mais pas pour les distances.</a:t>
            </a:r>
          </a:p>
          <a:p>
            <a:endParaRPr lang="fr-FR" dirty="0"/>
          </a:p>
          <a:p>
            <a:r>
              <a:rPr lang="fr-FR" u="sng" dirty="0"/>
              <a:t>Exemple </a:t>
            </a:r>
            <a:r>
              <a:rPr lang="fr-FR" dirty="0"/>
              <a:t>: Les distance routières entre les villes de Côte d'Ivoire de </a:t>
            </a:r>
            <a:r>
              <a:rPr lang="fr-FR" dirty="0" err="1"/>
              <a:t>Béomia</a:t>
            </a:r>
            <a:r>
              <a:rPr lang="fr-FR" dirty="0"/>
              <a:t> (i) , Bouaké (j) et Katiola (k) respectent l'inégalité routière en kilomètre. On fera en effet moins de kilomètres si on prend la route la plus directe entre les deux villes de </a:t>
            </a:r>
            <a:r>
              <a:rPr lang="fr-FR" dirty="0" err="1"/>
              <a:t>Béomia</a:t>
            </a:r>
            <a:r>
              <a:rPr lang="fr-FR" dirty="0"/>
              <a:t> et Katiola qui passe par </a:t>
            </a:r>
            <a:r>
              <a:rPr lang="fr-FR" dirty="0" err="1"/>
              <a:t>Botro</a:t>
            </a:r>
            <a:r>
              <a:rPr lang="fr-FR" dirty="0"/>
              <a:t>. Mais si on raisonne en temps, il apparaît beaucoup plus avantageux de passer par Bouaké pour se rendre de </a:t>
            </a:r>
            <a:r>
              <a:rPr lang="fr-FR" dirty="0" err="1"/>
              <a:t>Béomia</a:t>
            </a:r>
            <a:r>
              <a:rPr lang="fr-FR" dirty="0"/>
              <a:t> à Katiola et dans ce cas l'inégalité triangulaire n'est plus respectée.</a:t>
            </a:r>
          </a:p>
          <a:p>
            <a:endParaRPr lang="fr-FR" dirty="0"/>
          </a:p>
          <a:p>
            <a:endParaRPr lang="en-GB" dirty="0"/>
          </a:p>
        </p:txBody>
      </p:sp>
    </p:spTree>
    <p:extLst>
      <p:ext uri="{BB962C8B-B14F-4D97-AF65-F5344CB8AC3E}">
        <p14:creationId xmlns:p14="http://schemas.microsoft.com/office/powerpoint/2010/main" val="2021237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Introduction</a:t>
            </a:r>
            <a:endParaRPr lang="fr-FR" sz="1800" b="0" strike="noStrike" spc="-1" dirty="0">
              <a:solidFill>
                <a:srgbClr val="000000"/>
              </a:solidFill>
              <a:latin typeface="Calibri"/>
            </a:endParaRPr>
          </a:p>
        </p:txBody>
      </p:sp>
      <p:sp>
        <p:nvSpPr>
          <p:cNvPr id="89" name="PlaceHolder 2"/>
          <p:cNvSpPr>
            <a:spLocks noGrp="1"/>
          </p:cNvSpPr>
          <p:nvPr>
            <p:ph/>
          </p:nvPr>
        </p:nvSpPr>
        <p:spPr>
          <a:xfrm>
            <a:off x="677441" y="2347784"/>
            <a:ext cx="10962623" cy="224893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anchor="t">
            <a:noAutofit/>
          </a:bodyPr>
          <a:lstStyle/>
          <a:p>
            <a:pPr marL="0" indent="0">
              <a:buNone/>
            </a:pPr>
            <a:r>
              <a:rPr lang="fr-FR" dirty="0"/>
              <a:t>La distance est l’intervalle entre deux points. La distance est une relation entre les lieux dans l’espace géométrique donné. Définir une distance est un acte profondément géographique, qui revient à définir la nature de la relation entre les lieux, l’espace de référence et donc le nombre de ses dimensions (Brunet et al, 1994).</a:t>
            </a:r>
          </a:p>
          <a:p>
            <a:pPr>
              <a:lnSpc>
                <a:spcPct val="90000"/>
              </a:lnSpc>
              <a:spcBef>
                <a:spcPts val="1417"/>
              </a:spcBef>
              <a:buNone/>
            </a:pPr>
            <a:endParaRPr lang="fr-FR" sz="2800" b="0" strike="noStrike" spc="-1" dirty="0">
              <a:solidFill>
                <a:srgbClr val="000000"/>
              </a:solidFill>
              <a:latin typeface="Calibri"/>
            </a:endParaRPr>
          </a:p>
        </p:txBody>
      </p:sp>
      <p:sp>
        <p:nvSpPr>
          <p:cNvPr id="3" name="ZoneTexte 2">
            <a:extLst>
              <a:ext uri="{FF2B5EF4-FFF2-40B4-BE49-F238E27FC236}">
                <a16:creationId xmlns:a16="http://schemas.microsoft.com/office/drawing/2014/main" id="{FAE701ED-819E-E8DA-1DBD-7B077EE819AD}"/>
              </a:ext>
            </a:extLst>
          </p:cNvPr>
          <p:cNvSpPr txBox="1"/>
          <p:nvPr/>
        </p:nvSpPr>
        <p:spPr>
          <a:xfrm>
            <a:off x="2233484" y="1075100"/>
            <a:ext cx="6098058" cy="523220"/>
          </a:xfrm>
          <a:prstGeom prst="rect">
            <a:avLst/>
          </a:prstGeom>
          <a:noFill/>
        </p:spPr>
        <p:txBody>
          <a:bodyPr wrap="square">
            <a:spAutoFit/>
          </a:bodyPr>
          <a:lstStyle/>
          <a:p>
            <a:pPr marL="0" indent="0">
              <a:buNone/>
            </a:pPr>
            <a:r>
              <a:rPr lang="fr-FR" sz="2800" b="1" dirty="0"/>
              <a:t>Définition de la distance</a:t>
            </a:r>
          </a:p>
        </p:txBody>
      </p:sp>
    </p:spTree>
    <p:extLst>
      <p:ext uri="{BB962C8B-B14F-4D97-AF65-F5344CB8AC3E}">
        <p14:creationId xmlns:p14="http://schemas.microsoft.com/office/powerpoint/2010/main" val="1859069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gn="ctr">
              <a:lnSpc>
                <a:spcPct val="90000"/>
              </a:lnSpc>
              <a:buNone/>
            </a:pPr>
            <a:r>
              <a:rPr lang="fr-FR" b="1" spc="299" dirty="0">
                <a:solidFill>
                  <a:srgbClr val="000000"/>
                </a:solidFill>
                <a:latin typeface="Calibri"/>
              </a:rPr>
              <a:t>INDICATEURS D'ACCESSIBILITE ET D'EFFICACITE</a:t>
            </a:r>
            <a:endParaRPr lang="fr-FR" sz="4400" b="0" strike="noStrike" spc="-1" dirty="0">
              <a:solidFill>
                <a:srgbClr val="000000"/>
              </a:solidFill>
              <a:latin typeface="Calibri"/>
            </a:endParaRPr>
          </a:p>
        </p:txBody>
      </p:sp>
    </p:spTree>
    <p:extLst>
      <p:ext uri="{BB962C8B-B14F-4D97-AF65-F5344CB8AC3E}">
        <p14:creationId xmlns:p14="http://schemas.microsoft.com/office/powerpoint/2010/main" val="593501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Indicateurs d'accessibilité</a:t>
            </a:r>
            <a:endParaRPr lang="fr-FR" sz="1800" b="0" strike="noStrike" spc="-1" dirty="0">
              <a:solidFill>
                <a:srgbClr val="000000"/>
              </a:solidFill>
              <a:latin typeface="Calibri"/>
            </a:endParaRPr>
          </a:p>
        </p:txBody>
      </p:sp>
      <p:sp>
        <p:nvSpPr>
          <p:cNvPr id="3" name="ZoneTexte 2">
            <a:extLst>
              <a:ext uri="{FF2B5EF4-FFF2-40B4-BE49-F238E27FC236}">
                <a16:creationId xmlns:a16="http://schemas.microsoft.com/office/drawing/2014/main" id="{DCB5B881-CCFC-5025-F1CC-151FC8F614DD}"/>
              </a:ext>
            </a:extLst>
          </p:cNvPr>
          <p:cNvSpPr txBox="1"/>
          <p:nvPr/>
        </p:nvSpPr>
        <p:spPr>
          <a:xfrm>
            <a:off x="990941" y="965537"/>
            <a:ext cx="9669517" cy="4801314"/>
          </a:xfrm>
          <a:prstGeom prst="rect">
            <a:avLst/>
          </a:prstGeom>
          <a:noFill/>
        </p:spPr>
        <p:txBody>
          <a:bodyPr wrap="square">
            <a:spAutoFit/>
          </a:bodyPr>
          <a:lstStyle/>
          <a:p>
            <a:r>
              <a:rPr lang="fr-FR" dirty="0"/>
              <a:t>Une fois résolu le problème de calcul de la </a:t>
            </a:r>
            <a:r>
              <a:rPr lang="fr-FR" b="1" dirty="0"/>
              <a:t>distance entre deux points</a:t>
            </a:r>
            <a:r>
              <a:rPr lang="fr-FR" dirty="0"/>
              <a:t>, on va essayer de créer </a:t>
            </a:r>
            <a:r>
              <a:rPr lang="fr-FR" b="1" dirty="0"/>
              <a:t>une ou plusieurs matrice de distance</a:t>
            </a:r>
            <a:r>
              <a:rPr lang="fr-FR" dirty="0"/>
              <a:t> entre un ensemble de lieux ce qui permettra d’aborder trois questions</a:t>
            </a:r>
          </a:p>
          <a:p>
            <a:endParaRPr lang="fr-FR" dirty="0"/>
          </a:p>
          <a:p>
            <a:r>
              <a:rPr lang="fr-FR" b="1" dirty="0"/>
              <a:t>Accessibilité</a:t>
            </a:r>
            <a:r>
              <a:rPr lang="fr-FR" dirty="0"/>
              <a:t>  : quel lieu est le plus proche de tous les autres ? le plus éloigné ?</a:t>
            </a:r>
          </a:p>
          <a:p>
            <a:endParaRPr lang="fr-FR" dirty="0"/>
          </a:p>
          <a:p>
            <a:endParaRPr lang="fr-FR" dirty="0"/>
          </a:p>
          <a:p>
            <a:r>
              <a:rPr lang="fr-FR" b="1" dirty="0"/>
              <a:t>Inégalités</a:t>
            </a:r>
            <a:r>
              <a:rPr lang="fr-FR" dirty="0"/>
              <a:t>  : quels lieux sont bien reliés ou mal reliés aux autres ?</a:t>
            </a:r>
          </a:p>
          <a:p>
            <a:endParaRPr lang="fr-FR" dirty="0"/>
          </a:p>
          <a:p>
            <a:endParaRPr lang="fr-FR" b="1" dirty="0"/>
          </a:p>
          <a:p>
            <a:r>
              <a:rPr lang="fr-FR" b="1" dirty="0"/>
              <a:t>Performance </a:t>
            </a:r>
            <a:r>
              <a:rPr lang="fr-FR" dirty="0"/>
              <a:t>: quels tronçons routiers sont les plus efficaces ? Les moins efficaces</a:t>
            </a:r>
          </a:p>
          <a:p>
            <a:endParaRPr lang="fr-FR" dirty="0"/>
          </a:p>
          <a:p>
            <a:r>
              <a:rPr lang="fr-FR" dirty="0"/>
              <a:t>Nous allons prendre l'exemple des </a:t>
            </a:r>
            <a:r>
              <a:rPr lang="fr-FR" b="1" dirty="0"/>
              <a:t>districts de Côte d'Ivoire</a:t>
            </a:r>
            <a:r>
              <a:rPr lang="fr-FR" dirty="0"/>
              <a:t>, mais l'analyse pourra facilement être transposée à d'autres pays ou d'autres niveaux de découpage territorial. Par souci de simplicité </a:t>
            </a:r>
            <a:r>
              <a:rPr lang="fr-FR" b="1" dirty="0"/>
              <a:t>les calculs seront non pondérés </a:t>
            </a:r>
            <a:r>
              <a:rPr lang="fr-FR" dirty="0"/>
              <a:t>ce qui signifie qu'on ne tiendra pas compte de leur population et on considèrera que chacun peut être relié aux autres de façon égalitaire. </a:t>
            </a:r>
            <a:endParaRPr lang="en-GB" b="1" dirty="0"/>
          </a:p>
        </p:txBody>
      </p:sp>
    </p:spTree>
    <p:extLst>
      <p:ext uri="{BB962C8B-B14F-4D97-AF65-F5344CB8AC3E}">
        <p14:creationId xmlns:p14="http://schemas.microsoft.com/office/powerpoint/2010/main" val="2427599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Indicateurs d'accessibilité</a:t>
            </a:r>
            <a:endParaRPr lang="fr-FR" sz="1800" b="0" strike="noStrike" spc="-1" dirty="0">
              <a:solidFill>
                <a:srgbClr val="000000"/>
              </a:solidFill>
              <a:latin typeface="Calibri"/>
            </a:endParaRPr>
          </a:p>
        </p:txBody>
      </p:sp>
      <p:pic>
        <p:nvPicPr>
          <p:cNvPr id="1026" name="Picture 2">
            <a:extLst>
              <a:ext uri="{FF2B5EF4-FFF2-40B4-BE49-F238E27FC236}">
                <a16:creationId xmlns:a16="http://schemas.microsoft.com/office/drawing/2014/main" id="{16B0B1A0-123B-7974-6A8E-B1C3F56E9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497" y="1744717"/>
            <a:ext cx="6163527" cy="4930821"/>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082C9E21-D08C-F843-EAE6-1F0EF67ACD03}"/>
              </a:ext>
            </a:extLst>
          </p:cNvPr>
          <p:cNvSpPr txBox="1"/>
          <p:nvPr/>
        </p:nvSpPr>
        <p:spPr>
          <a:xfrm>
            <a:off x="1271752" y="1040524"/>
            <a:ext cx="4820550" cy="369332"/>
          </a:xfrm>
          <a:prstGeom prst="rect">
            <a:avLst/>
          </a:prstGeom>
          <a:noFill/>
        </p:spPr>
        <p:txBody>
          <a:bodyPr wrap="none" rtlCol="0">
            <a:spAutoFit/>
          </a:bodyPr>
          <a:lstStyle/>
          <a:p>
            <a:r>
              <a:rPr lang="en-GB" b="1" dirty="0"/>
              <a:t>Cas </a:t>
            </a:r>
            <a:r>
              <a:rPr lang="en-GB" b="1" dirty="0" err="1"/>
              <a:t>d'étude</a:t>
            </a:r>
            <a:r>
              <a:rPr lang="en-GB" b="1" dirty="0"/>
              <a:t> : les districts de Côte d'Ivoire </a:t>
            </a:r>
          </a:p>
        </p:txBody>
      </p:sp>
      <p:sp>
        <p:nvSpPr>
          <p:cNvPr id="5" name="ZoneTexte 4">
            <a:extLst>
              <a:ext uri="{FF2B5EF4-FFF2-40B4-BE49-F238E27FC236}">
                <a16:creationId xmlns:a16="http://schemas.microsoft.com/office/drawing/2014/main" id="{E06969F6-458D-B010-43E2-33E56E483423}"/>
              </a:ext>
            </a:extLst>
          </p:cNvPr>
          <p:cNvSpPr txBox="1"/>
          <p:nvPr/>
        </p:nvSpPr>
        <p:spPr>
          <a:xfrm>
            <a:off x="7164149" y="982514"/>
            <a:ext cx="5027851" cy="369332"/>
          </a:xfrm>
          <a:prstGeom prst="rect">
            <a:avLst/>
          </a:prstGeom>
          <a:noFill/>
        </p:spPr>
        <p:txBody>
          <a:bodyPr wrap="none" rtlCol="0">
            <a:spAutoFit/>
          </a:bodyPr>
          <a:lstStyle/>
          <a:p>
            <a:r>
              <a:rPr lang="en-GB" b="1" dirty="0"/>
              <a:t>Type de distance : plus court chemin </a:t>
            </a:r>
            <a:r>
              <a:rPr lang="en-GB" b="1" dirty="0" err="1"/>
              <a:t>routier</a:t>
            </a:r>
            <a:endParaRPr lang="en-GB" b="1" dirty="0"/>
          </a:p>
        </p:txBody>
      </p:sp>
      <p:sp>
        <p:nvSpPr>
          <p:cNvPr id="6" name="ZoneTexte 5">
            <a:extLst>
              <a:ext uri="{FF2B5EF4-FFF2-40B4-BE49-F238E27FC236}">
                <a16:creationId xmlns:a16="http://schemas.microsoft.com/office/drawing/2014/main" id="{DEBAB840-E1E4-8950-E191-F14BDFAC0327}"/>
              </a:ext>
            </a:extLst>
          </p:cNvPr>
          <p:cNvSpPr txBox="1"/>
          <p:nvPr/>
        </p:nvSpPr>
        <p:spPr>
          <a:xfrm>
            <a:off x="8692055" y="3247697"/>
            <a:ext cx="2287806" cy="646331"/>
          </a:xfrm>
          <a:prstGeom prst="rect">
            <a:avLst/>
          </a:prstGeom>
          <a:noFill/>
        </p:spPr>
        <p:txBody>
          <a:bodyPr wrap="none" rtlCol="0">
            <a:spAutoFit/>
          </a:bodyPr>
          <a:lstStyle/>
          <a:p>
            <a:r>
              <a:rPr lang="en-GB" dirty="0"/>
              <a:t>Cf. </a:t>
            </a:r>
            <a:r>
              <a:rPr lang="en-GB" dirty="0" err="1"/>
              <a:t>cours</a:t>
            </a:r>
            <a:r>
              <a:rPr lang="en-GB" dirty="0"/>
              <a:t> de R sur le</a:t>
            </a:r>
          </a:p>
          <a:p>
            <a:r>
              <a:rPr lang="en-GB" dirty="0"/>
              <a:t>Package </a:t>
            </a:r>
            <a:r>
              <a:rPr lang="en-GB" dirty="0" err="1"/>
              <a:t>osrm</a:t>
            </a:r>
            <a:endParaRPr lang="en-GB" dirty="0"/>
          </a:p>
        </p:txBody>
      </p:sp>
    </p:spTree>
    <p:extLst>
      <p:ext uri="{BB962C8B-B14F-4D97-AF65-F5344CB8AC3E}">
        <p14:creationId xmlns:p14="http://schemas.microsoft.com/office/powerpoint/2010/main" val="2944422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Indicateurs d'accessibilité</a:t>
            </a:r>
            <a:endParaRPr lang="fr-FR" sz="1800" b="0" strike="noStrike" spc="-1" dirty="0">
              <a:solidFill>
                <a:srgbClr val="000000"/>
              </a:solidFill>
              <a:latin typeface="Calibri"/>
            </a:endParaRPr>
          </a:p>
        </p:txBody>
      </p:sp>
      <p:pic>
        <p:nvPicPr>
          <p:cNvPr id="3" name="Image 2">
            <a:extLst>
              <a:ext uri="{FF2B5EF4-FFF2-40B4-BE49-F238E27FC236}">
                <a16:creationId xmlns:a16="http://schemas.microsoft.com/office/drawing/2014/main" id="{0947B823-9181-6E07-B9FF-C60AE559D42E}"/>
              </a:ext>
            </a:extLst>
          </p:cNvPr>
          <p:cNvPicPr>
            <a:picLocks noChangeAspect="1"/>
          </p:cNvPicPr>
          <p:nvPr/>
        </p:nvPicPr>
        <p:blipFill>
          <a:blip r:embed="rId3"/>
          <a:stretch>
            <a:fillRect/>
          </a:stretch>
        </p:blipFill>
        <p:spPr>
          <a:xfrm>
            <a:off x="959070" y="1166648"/>
            <a:ext cx="6287342" cy="5428544"/>
          </a:xfrm>
          <a:prstGeom prst="rect">
            <a:avLst/>
          </a:prstGeom>
        </p:spPr>
      </p:pic>
      <p:sp>
        <p:nvSpPr>
          <p:cNvPr id="4" name="ZoneTexte 3">
            <a:extLst>
              <a:ext uri="{FF2B5EF4-FFF2-40B4-BE49-F238E27FC236}">
                <a16:creationId xmlns:a16="http://schemas.microsoft.com/office/drawing/2014/main" id="{27085A92-47B2-2523-90A0-8F0D81D40682}"/>
              </a:ext>
            </a:extLst>
          </p:cNvPr>
          <p:cNvSpPr txBox="1"/>
          <p:nvPr/>
        </p:nvSpPr>
        <p:spPr>
          <a:xfrm>
            <a:off x="959070" y="669198"/>
            <a:ext cx="7202613" cy="369332"/>
          </a:xfrm>
          <a:prstGeom prst="rect">
            <a:avLst/>
          </a:prstGeom>
          <a:noFill/>
        </p:spPr>
        <p:txBody>
          <a:bodyPr wrap="none" rtlCol="0">
            <a:spAutoFit/>
          </a:bodyPr>
          <a:lstStyle/>
          <a:p>
            <a:r>
              <a:rPr lang="en-GB" b="1" dirty="0"/>
              <a:t>Distance </a:t>
            </a:r>
            <a:r>
              <a:rPr lang="en-GB" b="1" dirty="0" err="1"/>
              <a:t>euclidienne</a:t>
            </a:r>
            <a:r>
              <a:rPr lang="en-GB" b="1" dirty="0"/>
              <a:t> </a:t>
            </a:r>
            <a:r>
              <a:rPr lang="en-GB" b="1" dirty="0" err="1"/>
              <a:t>à</a:t>
            </a:r>
            <a:r>
              <a:rPr lang="en-GB" b="1" dirty="0"/>
              <a:t> vol </a:t>
            </a:r>
            <a:r>
              <a:rPr lang="en-GB" b="1" dirty="0" err="1"/>
              <a:t>d'oiseau</a:t>
            </a:r>
            <a:r>
              <a:rPr lang="en-GB" b="1" dirty="0"/>
              <a:t> </a:t>
            </a:r>
            <a:r>
              <a:rPr lang="en-GB" b="1" dirty="0" err="1"/>
              <a:t>en</a:t>
            </a:r>
            <a:r>
              <a:rPr lang="en-GB" b="1" dirty="0"/>
              <a:t> km entre chefs-</a:t>
            </a:r>
            <a:r>
              <a:rPr lang="en-GB" b="1" dirty="0" err="1"/>
              <a:t>lieux</a:t>
            </a:r>
            <a:r>
              <a:rPr lang="en-GB" b="1" dirty="0"/>
              <a:t>  (</a:t>
            </a:r>
            <a:r>
              <a:rPr lang="en-GB" b="1" dirty="0" err="1"/>
              <a:t>Eij</a:t>
            </a:r>
            <a:r>
              <a:rPr lang="en-GB" b="1" dirty="0"/>
              <a:t>)</a:t>
            </a:r>
          </a:p>
        </p:txBody>
      </p:sp>
      <p:sp>
        <p:nvSpPr>
          <p:cNvPr id="6" name="ZoneTexte 5">
            <a:extLst>
              <a:ext uri="{FF2B5EF4-FFF2-40B4-BE49-F238E27FC236}">
                <a16:creationId xmlns:a16="http://schemas.microsoft.com/office/drawing/2014/main" id="{7C796395-77B1-C2A0-450B-670158685953}"/>
              </a:ext>
            </a:extLst>
          </p:cNvPr>
          <p:cNvSpPr txBox="1"/>
          <p:nvPr/>
        </p:nvSpPr>
        <p:spPr>
          <a:xfrm>
            <a:off x="7525407" y="1443841"/>
            <a:ext cx="4519447" cy="5078313"/>
          </a:xfrm>
          <a:prstGeom prst="rect">
            <a:avLst/>
          </a:prstGeom>
          <a:noFill/>
        </p:spPr>
        <p:txBody>
          <a:bodyPr wrap="square">
            <a:spAutoFit/>
          </a:bodyPr>
          <a:lstStyle/>
          <a:p>
            <a:r>
              <a:rPr lang="fr-FR" dirty="0"/>
              <a:t>Cette distance suppose que le déplacement puisse s'effectuer en ligne droite sans aucun obstacle. Elle correspondrait par exemple au trajet d'un drone (en l'absence de vent)</a:t>
            </a:r>
          </a:p>
          <a:p>
            <a:endParaRPr lang="fr-FR" dirty="0"/>
          </a:p>
          <a:p>
            <a:r>
              <a:rPr lang="fr-FR" b="1" dirty="0"/>
              <a:t>Avantages</a:t>
            </a:r>
            <a:r>
              <a:rPr lang="fr-FR" dirty="0"/>
              <a:t> </a:t>
            </a:r>
          </a:p>
          <a:p>
            <a:pPr marL="285750" indent="-285750">
              <a:buFont typeface="Wingdings" pitchFamily="2" charset="2"/>
              <a:buChar char="Ø"/>
            </a:pPr>
            <a:r>
              <a:rPr lang="fr-FR" dirty="0"/>
              <a:t>Facile à calculer</a:t>
            </a:r>
          </a:p>
          <a:p>
            <a:pPr marL="285750" indent="-285750">
              <a:buFont typeface="Wingdings" pitchFamily="2" charset="2"/>
              <a:buChar char="Ø"/>
            </a:pPr>
            <a:r>
              <a:rPr lang="fr-FR" dirty="0"/>
              <a:t>Situation théorique de réseau de transport homogène et isotrope.</a:t>
            </a:r>
          </a:p>
          <a:p>
            <a:pPr marL="285750" indent="-285750">
              <a:buFont typeface="Wingdings" pitchFamily="2" charset="2"/>
              <a:buChar char="Ø"/>
            </a:pPr>
            <a:endParaRPr lang="fr-FR" dirty="0"/>
          </a:p>
          <a:p>
            <a:r>
              <a:rPr lang="fr-FR" b="1" dirty="0"/>
              <a:t>Inconvénients</a:t>
            </a:r>
          </a:p>
          <a:p>
            <a:pPr marL="285750" indent="-285750">
              <a:buFont typeface="Wingdings" pitchFamily="2" charset="2"/>
              <a:buChar char="Ø"/>
            </a:pPr>
            <a:r>
              <a:rPr lang="fr-FR" dirty="0"/>
              <a:t>Ne tient pas compte des détours</a:t>
            </a:r>
          </a:p>
          <a:p>
            <a:pPr marL="285750" indent="-285750">
              <a:buFont typeface="Wingdings" pitchFamily="2" charset="2"/>
              <a:buChar char="Ø"/>
            </a:pPr>
            <a:r>
              <a:rPr lang="fr-FR" dirty="0"/>
              <a:t>Ne tient pas compte de la qualité de l'infrastructure</a:t>
            </a:r>
          </a:p>
          <a:p>
            <a:pPr marL="285750" indent="-285750">
              <a:buFont typeface="Wingdings" pitchFamily="2" charset="2"/>
              <a:buChar char="Ø"/>
            </a:pPr>
            <a:r>
              <a:rPr lang="fr-FR" dirty="0"/>
              <a:t>Ne tient pas compte de la congestion, des accidents, du racket, ...</a:t>
            </a:r>
          </a:p>
          <a:p>
            <a:endParaRPr lang="fr-FR" dirty="0"/>
          </a:p>
        </p:txBody>
      </p:sp>
    </p:spTree>
    <p:extLst>
      <p:ext uri="{BB962C8B-B14F-4D97-AF65-F5344CB8AC3E}">
        <p14:creationId xmlns:p14="http://schemas.microsoft.com/office/powerpoint/2010/main" val="1674251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Indicateurs d'accessibilité</a:t>
            </a:r>
            <a:endParaRPr lang="fr-FR" sz="1800" b="0" strike="noStrike" spc="-1" dirty="0">
              <a:solidFill>
                <a:srgbClr val="000000"/>
              </a:solidFill>
              <a:latin typeface="Calibri"/>
            </a:endParaRPr>
          </a:p>
        </p:txBody>
      </p:sp>
      <p:sp>
        <p:nvSpPr>
          <p:cNvPr id="4" name="ZoneTexte 3">
            <a:extLst>
              <a:ext uri="{FF2B5EF4-FFF2-40B4-BE49-F238E27FC236}">
                <a16:creationId xmlns:a16="http://schemas.microsoft.com/office/drawing/2014/main" id="{27085A92-47B2-2523-90A0-8F0D81D40682}"/>
              </a:ext>
            </a:extLst>
          </p:cNvPr>
          <p:cNvSpPr txBox="1"/>
          <p:nvPr/>
        </p:nvSpPr>
        <p:spPr>
          <a:xfrm>
            <a:off x="959070" y="669198"/>
            <a:ext cx="8408071" cy="369332"/>
          </a:xfrm>
          <a:prstGeom prst="rect">
            <a:avLst/>
          </a:prstGeom>
          <a:noFill/>
        </p:spPr>
        <p:txBody>
          <a:bodyPr wrap="none" rtlCol="0">
            <a:spAutoFit/>
          </a:bodyPr>
          <a:lstStyle/>
          <a:p>
            <a:r>
              <a:rPr lang="en-GB" b="1" dirty="0"/>
              <a:t>Distance </a:t>
            </a:r>
            <a:r>
              <a:rPr lang="en-GB" b="1" dirty="0" err="1"/>
              <a:t>routière</a:t>
            </a:r>
            <a:r>
              <a:rPr lang="en-GB" b="1" dirty="0"/>
              <a:t>  entre chefs-</a:t>
            </a:r>
            <a:r>
              <a:rPr lang="en-GB" b="1" dirty="0" err="1"/>
              <a:t>lieux</a:t>
            </a:r>
            <a:r>
              <a:rPr lang="en-GB" b="1" dirty="0"/>
              <a:t> par </a:t>
            </a:r>
            <a:r>
              <a:rPr lang="en-GB" b="1" dirty="0" err="1"/>
              <a:t>l'itinéraire</a:t>
            </a:r>
            <a:r>
              <a:rPr lang="en-GB" b="1" dirty="0"/>
              <a:t> le plus </a:t>
            </a:r>
            <a:r>
              <a:rPr lang="en-GB" b="1" dirty="0" err="1"/>
              <a:t>rapide</a:t>
            </a:r>
            <a:r>
              <a:rPr lang="en-GB" b="1" dirty="0"/>
              <a:t> </a:t>
            </a:r>
            <a:r>
              <a:rPr lang="en-GB" b="1" dirty="0" err="1"/>
              <a:t>en</a:t>
            </a:r>
            <a:r>
              <a:rPr lang="en-GB" b="1" dirty="0"/>
              <a:t> km (</a:t>
            </a:r>
            <a:r>
              <a:rPr lang="en-GB" b="1" dirty="0" err="1"/>
              <a:t>Rij</a:t>
            </a:r>
            <a:r>
              <a:rPr lang="en-GB" b="1" dirty="0"/>
              <a:t>)</a:t>
            </a:r>
          </a:p>
        </p:txBody>
      </p:sp>
      <p:sp>
        <p:nvSpPr>
          <p:cNvPr id="6" name="ZoneTexte 5">
            <a:extLst>
              <a:ext uri="{FF2B5EF4-FFF2-40B4-BE49-F238E27FC236}">
                <a16:creationId xmlns:a16="http://schemas.microsoft.com/office/drawing/2014/main" id="{7C796395-77B1-C2A0-450B-670158685953}"/>
              </a:ext>
            </a:extLst>
          </p:cNvPr>
          <p:cNvSpPr txBox="1"/>
          <p:nvPr/>
        </p:nvSpPr>
        <p:spPr>
          <a:xfrm>
            <a:off x="7525407" y="1443841"/>
            <a:ext cx="4519447" cy="5355312"/>
          </a:xfrm>
          <a:prstGeom prst="rect">
            <a:avLst/>
          </a:prstGeom>
          <a:noFill/>
        </p:spPr>
        <p:txBody>
          <a:bodyPr wrap="square">
            <a:spAutoFit/>
          </a:bodyPr>
          <a:lstStyle/>
          <a:p>
            <a:r>
              <a:rPr lang="fr-FR" dirty="0"/>
              <a:t>Cette distance correspond au trajet effectué par une voiture dans des conditions optimales de circulation en roulant à la vitesse maximale autorisée</a:t>
            </a:r>
          </a:p>
          <a:p>
            <a:endParaRPr lang="fr-FR" dirty="0"/>
          </a:p>
          <a:p>
            <a:r>
              <a:rPr lang="fr-FR" b="1" dirty="0"/>
              <a:t>Avantages</a:t>
            </a:r>
            <a:r>
              <a:rPr lang="fr-FR" dirty="0"/>
              <a:t> </a:t>
            </a:r>
          </a:p>
          <a:p>
            <a:pPr marL="285750" indent="-285750">
              <a:buFont typeface="Wingdings" pitchFamily="2" charset="2"/>
              <a:buChar char="Ø"/>
            </a:pPr>
            <a:r>
              <a:rPr lang="fr-FR" dirty="0"/>
              <a:t>Calcul plus réaliste que la distance à vol d'oiseau.</a:t>
            </a:r>
          </a:p>
          <a:p>
            <a:pPr marL="285750" indent="-285750">
              <a:buFont typeface="Wingdings" pitchFamily="2" charset="2"/>
              <a:buChar char="Ø"/>
            </a:pPr>
            <a:r>
              <a:rPr lang="fr-FR" dirty="0"/>
              <a:t>Tient compte des détours et de la qualité des infrastructures.</a:t>
            </a:r>
          </a:p>
          <a:p>
            <a:pPr marL="285750" indent="-285750">
              <a:buFont typeface="Wingdings" pitchFamily="2" charset="2"/>
              <a:buChar char="Ø"/>
            </a:pPr>
            <a:endParaRPr lang="fr-FR" dirty="0"/>
          </a:p>
          <a:p>
            <a:r>
              <a:rPr lang="fr-FR" b="1" dirty="0"/>
              <a:t>Inconvénients</a:t>
            </a:r>
          </a:p>
          <a:p>
            <a:pPr marL="285750" indent="-285750">
              <a:buFont typeface="Wingdings" pitchFamily="2" charset="2"/>
              <a:buChar char="Ø"/>
            </a:pPr>
            <a:r>
              <a:rPr lang="fr-FR" dirty="0"/>
              <a:t>Résultats variables selon l'API utilisée pour calculer le plus court chemin.</a:t>
            </a:r>
          </a:p>
          <a:p>
            <a:pPr marL="285750" indent="-285750">
              <a:buFont typeface="Wingdings" pitchFamily="2" charset="2"/>
              <a:buChar char="Ø"/>
            </a:pPr>
            <a:r>
              <a:rPr lang="fr-FR" dirty="0"/>
              <a:t>Ne tient pas forcément compte de la congestion, des accidents, du racket, ...</a:t>
            </a:r>
          </a:p>
          <a:p>
            <a:pPr marL="285750" indent="-285750">
              <a:buFont typeface="Wingdings" pitchFamily="2" charset="2"/>
              <a:buChar char="Ø"/>
            </a:pPr>
            <a:r>
              <a:rPr lang="fr-FR" dirty="0"/>
              <a:t>Donne des résultats variables selon les jours de collecte pour une même API.</a:t>
            </a:r>
          </a:p>
          <a:p>
            <a:endParaRPr lang="fr-FR" dirty="0"/>
          </a:p>
        </p:txBody>
      </p:sp>
      <p:pic>
        <p:nvPicPr>
          <p:cNvPr id="2" name="Image 1">
            <a:extLst>
              <a:ext uri="{FF2B5EF4-FFF2-40B4-BE49-F238E27FC236}">
                <a16:creationId xmlns:a16="http://schemas.microsoft.com/office/drawing/2014/main" id="{D5D51181-20EA-7851-601C-D5D2C7848D48}"/>
              </a:ext>
            </a:extLst>
          </p:cNvPr>
          <p:cNvPicPr>
            <a:picLocks noChangeAspect="1"/>
          </p:cNvPicPr>
          <p:nvPr/>
        </p:nvPicPr>
        <p:blipFill>
          <a:blip r:embed="rId3"/>
          <a:stretch>
            <a:fillRect/>
          </a:stretch>
        </p:blipFill>
        <p:spPr>
          <a:xfrm>
            <a:off x="959070" y="1166648"/>
            <a:ext cx="6287342" cy="5428545"/>
          </a:xfrm>
          <a:prstGeom prst="rect">
            <a:avLst/>
          </a:prstGeom>
        </p:spPr>
      </p:pic>
    </p:spTree>
    <p:extLst>
      <p:ext uri="{BB962C8B-B14F-4D97-AF65-F5344CB8AC3E}">
        <p14:creationId xmlns:p14="http://schemas.microsoft.com/office/powerpoint/2010/main" val="604808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Indicateurs d'accessibilité</a:t>
            </a:r>
            <a:endParaRPr lang="fr-FR" sz="1800" b="0" strike="noStrike" spc="-1" dirty="0">
              <a:solidFill>
                <a:srgbClr val="000000"/>
              </a:solidFill>
              <a:latin typeface="Calibri"/>
            </a:endParaRPr>
          </a:p>
        </p:txBody>
      </p:sp>
      <p:sp>
        <p:nvSpPr>
          <p:cNvPr id="4" name="ZoneTexte 3">
            <a:extLst>
              <a:ext uri="{FF2B5EF4-FFF2-40B4-BE49-F238E27FC236}">
                <a16:creationId xmlns:a16="http://schemas.microsoft.com/office/drawing/2014/main" id="{27085A92-47B2-2523-90A0-8F0D81D40682}"/>
              </a:ext>
            </a:extLst>
          </p:cNvPr>
          <p:cNvSpPr txBox="1"/>
          <p:nvPr/>
        </p:nvSpPr>
        <p:spPr>
          <a:xfrm>
            <a:off x="959070" y="669198"/>
            <a:ext cx="8596136" cy="369332"/>
          </a:xfrm>
          <a:prstGeom prst="rect">
            <a:avLst/>
          </a:prstGeom>
          <a:noFill/>
        </p:spPr>
        <p:txBody>
          <a:bodyPr wrap="none" rtlCol="0">
            <a:spAutoFit/>
          </a:bodyPr>
          <a:lstStyle/>
          <a:p>
            <a:r>
              <a:rPr lang="en-GB" b="1" dirty="0"/>
              <a:t>Temps </a:t>
            </a:r>
            <a:r>
              <a:rPr lang="en-GB" b="1" dirty="0" err="1"/>
              <a:t>routier</a:t>
            </a:r>
            <a:r>
              <a:rPr lang="en-GB" b="1" dirty="0"/>
              <a:t>  entre chefs-</a:t>
            </a:r>
            <a:r>
              <a:rPr lang="en-GB" b="1" dirty="0" err="1"/>
              <a:t>lieux</a:t>
            </a:r>
            <a:r>
              <a:rPr lang="en-GB" b="1" dirty="0"/>
              <a:t> par </a:t>
            </a:r>
            <a:r>
              <a:rPr lang="en-GB" b="1" dirty="0" err="1"/>
              <a:t>l'itinéraire</a:t>
            </a:r>
            <a:r>
              <a:rPr lang="en-GB" b="1" dirty="0"/>
              <a:t> le plus </a:t>
            </a:r>
            <a:r>
              <a:rPr lang="en-GB" b="1" dirty="0" err="1"/>
              <a:t>rapide</a:t>
            </a:r>
            <a:r>
              <a:rPr lang="en-GB" b="1" dirty="0"/>
              <a:t> </a:t>
            </a:r>
            <a:r>
              <a:rPr lang="en-GB" b="1" dirty="0" err="1"/>
              <a:t>en</a:t>
            </a:r>
            <a:r>
              <a:rPr lang="en-GB" b="1" dirty="0"/>
              <a:t> minutes (</a:t>
            </a:r>
            <a:r>
              <a:rPr lang="en-GB" b="1" dirty="0" err="1"/>
              <a:t>Tij</a:t>
            </a:r>
            <a:r>
              <a:rPr lang="en-GB" b="1" dirty="0"/>
              <a:t>)</a:t>
            </a:r>
          </a:p>
        </p:txBody>
      </p:sp>
      <p:sp>
        <p:nvSpPr>
          <p:cNvPr id="6" name="ZoneTexte 5">
            <a:extLst>
              <a:ext uri="{FF2B5EF4-FFF2-40B4-BE49-F238E27FC236}">
                <a16:creationId xmlns:a16="http://schemas.microsoft.com/office/drawing/2014/main" id="{7C796395-77B1-C2A0-450B-670158685953}"/>
              </a:ext>
            </a:extLst>
          </p:cNvPr>
          <p:cNvSpPr txBox="1"/>
          <p:nvPr/>
        </p:nvSpPr>
        <p:spPr>
          <a:xfrm>
            <a:off x="7525407" y="1443841"/>
            <a:ext cx="4519447" cy="5355312"/>
          </a:xfrm>
          <a:prstGeom prst="rect">
            <a:avLst/>
          </a:prstGeom>
          <a:noFill/>
        </p:spPr>
        <p:txBody>
          <a:bodyPr wrap="square">
            <a:spAutoFit/>
          </a:bodyPr>
          <a:lstStyle/>
          <a:p>
            <a:r>
              <a:rPr lang="fr-FR" dirty="0"/>
              <a:t>Cette distance correspond au trajet effectué par une voiture dans des conditions optimales de circulation en roulant à la vitesse maximale autorisée</a:t>
            </a:r>
          </a:p>
          <a:p>
            <a:endParaRPr lang="fr-FR" dirty="0"/>
          </a:p>
          <a:p>
            <a:r>
              <a:rPr lang="fr-FR" b="1" dirty="0"/>
              <a:t>Avantages</a:t>
            </a:r>
            <a:r>
              <a:rPr lang="fr-FR" dirty="0"/>
              <a:t> </a:t>
            </a:r>
          </a:p>
          <a:p>
            <a:pPr marL="285750" indent="-285750">
              <a:buFont typeface="Wingdings" pitchFamily="2" charset="2"/>
              <a:buChar char="Ø"/>
            </a:pPr>
            <a:r>
              <a:rPr lang="fr-FR" dirty="0"/>
              <a:t>Calcul plus réaliste que la distance à vol d'oiseau.</a:t>
            </a:r>
          </a:p>
          <a:p>
            <a:pPr marL="285750" indent="-285750">
              <a:buFont typeface="Wingdings" pitchFamily="2" charset="2"/>
              <a:buChar char="Ø"/>
            </a:pPr>
            <a:r>
              <a:rPr lang="fr-FR" dirty="0"/>
              <a:t>Tient compte des détours et de la qualité des infrastructures.</a:t>
            </a:r>
          </a:p>
          <a:p>
            <a:pPr marL="285750" indent="-285750">
              <a:buFont typeface="Wingdings" pitchFamily="2" charset="2"/>
              <a:buChar char="Ø"/>
            </a:pPr>
            <a:endParaRPr lang="fr-FR" dirty="0"/>
          </a:p>
          <a:p>
            <a:r>
              <a:rPr lang="fr-FR" b="1" dirty="0"/>
              <a:t>Inconvénients</a:t>
            </a:r>
          </a:p>
          <a:p>
            <a:pPr marL="285750" indent="-285750">
              <a:buFont typeface="Wingdings" pitchFamily="2" charset="2"/>
              <a:buChar char="Ø"/>
            </a:pPr>
            <a:r>
              <a:rPr lang="fr-FR" dirty="0"/>
              <a:t>Résultats variables selon l'API utilisée pour calculer le plus court chemin.</a:t>
            </a:r>
          </a:p>
          <a:p>
            <a:pPr marL="285750" indent="-285750">
              <a:buFont typeface="Wingdings" pitchFamily="2" charset="2"/>
              <a:buChar char="Ø"/>
            </a:pPr>
            <a:r>
              <a:rPr lang="fr-FR" dirty="0"/>
              <a:t>Ne tient pas forcément compte de la congestion, des accidents, du racket, ...</a:t>
            </a:r>
          </a:p>
          <a:p>
            <a:pPr marL="285750" indent="-285750">
              <a:buFont typeface="Wingdings" pitchFamily="2" charset="2"/>
              <a:buChar char="Ø"/>
            </a:pPr>
            <a:r>
              <a:rPr lang="fr-FR" dirty="0"/>
              <a:t>Donne des résultats variables selon les jours de collecte pour une même API.</a:t>
            </a:r>
          </a:p>
          <a:p>
            <a:endParaRPr lang="fr-FR" dirty="0"/>
          </a:p>
        </p:txBody>
      </p:sp>
      <p:pic>
        <p:nvPicPr>
          <p:cNvPr id="3" name="Image 2">
            <a:extLst>
              <a:ext uri="{FF2B5EF4-FFF2-40B4-BE49-F238E27FC236}">
                <a16:creationId xmlns:a16="http://schemas.microsoft.com/office/drawing/2014/main" id="{2D0237D8-C71F-42EC-356C-8F42021942EC}"/>
              </a:ext>
            </a:extLst>
          </p:cNvPr>
          <p:cNvPicPr>
            <a:picLocks noChangeAspect="1"/>
          </p:cNvPicPr>
          <p:nvPr/>
        </p:nvPicPr>
        <p:blipFill>
          <a:blip r:embed="rId3"/>
          <a:stretch>
            <a:fillRect/>
          </a:stretch>
        </p:blipFill>
        <p:spPr>
          <a:xfrm>
            <a:off x="813487" y="1097421"/>
            <a:ext cx="6506457" cy="5617730"/>
          </a:xfrm>
          <a:prstGeom prst="rect">
            <a:avLst/>
          </a:prstGeom>
        </p:spPr>
      </p:pic>
    </p:spTree>
    <p:extLst>
      <p:ext uri="{BB962C8B-B14F-4D97-AF65-F5344CB8AC3E}">
        <p14:creationId xmlns:p14="http://schemas.microsoft.com/office/powerpoint/2010/main" val="492404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Indicateurs d'accessibilité</a:t>
            </a:r>
            <a:endParaRPr lang="fr-FR" sz="1800" b="0" strike="noStrike" spc="-1" dirty="0">
              <a:solidFill>
                <a:srgbClr val="000000"/>
              </a:solidFill>
              <a:latin typeface="Calibri"/>
            </a:endParaRPr>
          </a:p>
        </p:txBody>
      </p:sp>
      <p:sp>
        <p:nvSpPr>
          <p:cNvPr id="3" name="ZoneTexte 2">
            <a:extLst>
              <a:ext uri="{FF2B5EF4-FFF2-40B4-BE49-F238E27FC236}">
                <a16:creationId xmlns:a16="http://schemas.microsoft.com/office/drawing/2014/main" id="{3351AD0C-D4F9-BB13-5936-F395EA4EA072}"/>
              </a:ext>
            </a:extLst>
          </p:cNvPr>
          <p:cNvSpPr txBox="1"/>
          <p:nvPr/>
        </p:nvSpPr>
        <p:spPr>
          <a:xfrm>
            <a:off x="1250730" y="889843"/>
            <a:ext cx="8818179" cy="4524315"/>
          </a:xfrm>
          <a:prstGeom prst="rect">
            <a:avLst/>
          </a:prstGeom>
          <a:noFill/>
        </p:spPr>
        <p:txBody>
          <a:bodyPr wrap="square">
            <a:spAutoFit/>
          </a:bodyPr>
          <a:lstStyle/>
          <a:p>
            <a:r>
              <a:rPr lang="fr-FR" b="1" dirty="0"/>
              <a:t>INDICATEURS D'ACCCESSIBILITE</a:t>
            </a:r>
          </a:p>
          <a:p>
            <a:endParaRPr lang="fr-FR" dirty="0"/>
          </a:p>
          <a:p>
            <a:r>
              <a:rPr lang="fr-FR" dirty="0"/>
              <a:t>Plusieurs indices sont possibles qui définissent différentes formes d’accessibilité. On en retiendra deux ici : </a:t>
            </a:r>
          </a:p>
          <a:p>
            <a:endParaRPr lang="fr-FR" dirty="0"/>
          </a:p>
          <a:p>
            <a:r>
              <a:rPr lang="fr-FR" b="1" dirty="0"/>
              <a:t>Distance moyenne  (critère d'efficacité)</a:t>
            </a:r>
          </a:p>
          <a:p>
            <a:r>
              <a:rPr lang="fr-FR" dirty="0"/>
              <a:t>On peut la calculer soit pour l’ensemble de la matrice, soit pour les lignes, soit pour les colonnes (si elles sont différentes des lignes). Le point qui est le plus proche de tous les autres est le </a:t>
            </a:r>
            <a:r>
              <a:rPr lang="fr-FR" i="1" dirty="0"/>
              <a:t>point médian.</a:t>
            </a:r>
            <a:r>
              <a:rPr lang="fr-FR" dirty="0"/>
              <a:t> Il correspond à la localisation la plus efficace et on l’utilisera typiquement pour localiser un entrepôt ou un commerce. </a:t>
            </a:r>
          </a:p>
          <a:p>
            <a:endParaRPr lang="fr-FR" dirty="0"/>
          </a:p>
          <a:p>
            <a:r>
              <a:rPr lang="fr-FR" b="1" dirty="0"/>
              <a:t>Distance maximum  (critère d'équité)</a:t>
            </a:r>
          </a:p>
          <a:p>
            <a:r>
              <a:rPr lang="fr-FR" dirty="0"/>
              <a:t>On utilise cette distance pour la recherche des localisations les plus équitables, c’est-à-dire celles où le plus défavorisé est le moins défavorisé possible. On l’utilisera par exemple pour localiser une caserne de pompier qui doivent intervenir le plus vite possible pour éteindre un feu</a:t>
            </a:r>
          </a:p>
        </p:txBody>
      </p:sp>
      <p:sp>
        <p:nvSpPr>
          <p:cNvPr id="4" name="ZoneTexte 3">
            <a:extLst>
              <a:ext uri="{FF2B5EF4-FFF2-40B4-BE49-F238E27FC236}">
                <a16:creationId xmlns:a16="http://schemas.microsoft.com/office/drawing/2014/main" id="{F7A91706-66C8-2C3B-54EF-46AE45B36016}"/>
              </a:ext>
            </a:extLst>
          </p:cNvPr>
          <p:cNvSpPr txBox="1"/>
          <p:nvPr/>
        </p:nvSpPr>
        <p:spPr>
          <a:xfrm>
            <a:off x="2333297" y="5696607"/>
            <a:ext cx="7503016" cy="369332"/>
          </a:xfrm>
          <a:prstGeom prst="rect">
            <a:avLst/>
          </a:prstGeom>
          <a:noFill/>
        </p:spPr>
        <p:txBody>
          <a:bodyPr wrap="none" rtlCol="0">
            <a:spAutoFit/>
          </a:bodyPr>
          <a:lstStyle/>
          <a:p>
            <a:r>
              <a:rPr lang="en-GB" dirty="0">
                <a:solidFill>
                  <a:srgbClr val="FF0000"/>
                </a:solidFill>
              </a:rPr>
              <a:t>Cf. </a:t>
            </a:r>
            <a:r>
              <a:rPr lang="en-GB" dirty="0" err="1">
                <a:solidFill>
                  <a:srgbClr val="FF0000"/>
                </a:solidFill>
              </a:rPr>
              <a:t>exemple</a:t>
            </a:r>
            <a:r>
              <a:rPr lang="en-GB" dirty="0">
                <a:solidFill>
                  <a:srgbClr val="FF0000"/>
                </a:solidFill>
              </a:rPr>
              <a:t> de Cotonou sur le point le plus </a:t>
            </a:r>
            <a:r>
              <a:rPr lang="en-GB" dirty="0" err="1">
                <a:solidFill>
                  <a:srgbClr val="FF0000"/>
                </a:solidFill>
              </a:rPr>
              <a:t>efficace</a:t>
            </a:r>
            <a:r>
              <a:rPr lang="en-GB" dirty="0">
                <a:solidFill>
                  <a:srgbClr val="FF0000"/>
                </a:solidFill>
              </a:rPr>
              <a:t> </a:t>
            </a:r>
            <a:r>
              <a:rPr lang="en-GB" dirty="0" err="1">
                <a:solidFill>
                  <a:srgbClr val="FF0000"/>
                </a:solidFill>
              </a:rPr>
              <a:t>ou</a:t>
            </a:r>
            <a:r>
              <a:rPr lang="en-GB" dirty="0">
                <a:solidFill>
                  <a:srgbClr val="FF0000"/>
                </a:solidFill>
              </a:rPr>
              <a:t> le plus </a:t>
            </a:r>
            <a:r>
              <a:rPr lang="en-GB" dirty="0" err="1">
                <a:solidFill>
                  <a:srgbClr val="FF0000"/>
                </a:solidFill>
              </a:rPr>
              <a:t>équitable</a:t>
            </a:r>
            <a:endParaRPr lang="en-GB" dirty="0">
              <a:solidFill>
                <a:srgbClr val="FF0000"/>
              </a:solidFill>
            </a:endParaRPr>
          </a:p>
        </p:txBody>
      </p:sp>
    </p:spTree>
    <p:extLst>
      <p:ext uri="{BB962C8B-B14F-4D97-AF65-F5344CB8AC3E}">
        <p14:creationId xmlns:p14="http://schemas.microsoft.com/office/powerpoint/2010/main" val="2594079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Indicateurs d'accessibilité</a:t>
            </a:r>
            <a:endParaRPr lang="fr-FR" sz="1800" b="0" strike="noStrike" spc="-1" dirty="0">
              <a:solidFill>
                <a:srgbClr val="000000"/>
              </a:solidFill>
              <a:latin typeface="Calibri"/>
            </a:endParaRPr>
          </a:p>
        </p:txBody>
      </p:sp>
      <p:pic>
        <p:nvPicPr>
          <p:cNvPr id="2" name="Image 1">
            <a:extLst>
              <a:ext uri="{FF2B5EF4-FFF2-40B4-BE49-F238E27FC236}">
                <a16:creationId xmlns:a16="http://schemas.microsoft.com/office/drawing/2014/main" id="{DC495B43-F90A-96A7-6CD2-9F38EDE7D8C1}"/>
              </a:ext>
            </a:extLst>
          </p:cNvPr>
          <p:cNvPicPr>
            <a:picLocks noChangeAspect="1"/>
          </p:cNvPicPr>
          <p:nvPr/>
        </p:nvPicPr>
        <p:blipFill>
          <a:blip r:embed="rId3"/>
          <a:stretch>
            <a:fillRect/>
          </a:stretch>
        </p:blipFill>
        <p:spPr>
          <a:xfrm>
            <a:off x="706821" y="1156138"/>
            <a:ext cx="6506457" cy="5617730"/>
          </a:xfrm>
          <a:prstGeom prst="rect">
            <a:avLst/>
          </a:prstGeom>
        </p:spPr>
      </p:pic>
      <p:sp>
        <p:nvSpPr>
          <p:cNvPr id="4" name="ZoneTexte 3">
            <a:extLst>
              <a:ext uri="{FF2B5EF4-FFF2-40B4-BE49-F238E27FC236}">
                <a16:creationId xmlns:a16="http://schemas.microsoft.com/office/drawing/2014/main" id="{278902B4-0C79-3533-8F9A-10FE35334ADA}"/>
              </a:ext>
            </a:extLst>
          </p:cNvPr>
          <p:cNvSpPr txBox="1"/>
          <p:nvPr/>
        </p:nvSpPr>
        <p:spPr>
          <a:xfrm>
            <a:off x="1030013" y="663943"/>
            <a:ext cx="8786649" cy="369332"/>
          </a:xfrm>
          <a:prstGeom prst="rect">
            <a:avLst/>
          </a:prstGeom>
          <a:noFill/>
        </p:spPr>
        <p:txBody>
          <a:bodyPr wrap="square">
            <a:spAutoFit/>
          </a:bodyPr>
          <a:lstStyle/>
          <a:p>
            <a:r>
              <a:rPr lang="fr-FR" b="1" dirty="0"/>
              <a:t>Accessibilité moyenne des chefs-lieux de districts de Côte d’Ivoire</a:t>
            </a:r>
            <a:endParaRPr lang="en-GB" b="1" dirty="0"/>
          </a:p>
        </p:txBody>
      </p:sp>
      <p:sp>
        <p:nvSpPr>
          <p:cNvPr id="5" name="ZoneTexte 4">
            <a:extLst>
              <a:ext uri="{FF2B5EF4-FFF2-40B4-BE49-F238E27FC236}">
                <a16:creationId xmlns:a16="http://schemas.microsoft.com/office/drawing/2014/main" id="{F6D7B623-EC03-83F9-9CB8-F345F454B4AF}"/>
              </a:ext>
            </a:extLst>
          </p:cNvPr>
          <p:cNvSpPr txBox="1"/>
          <p:nvPr/>
        </p:nvSpPr>
        <p:spPr>
          <a:xfrm>
            <a:off x="7756634" y="1303053"/>
            <a:ext cx="4225158" cy="5355312"/>
          </a:xfrm>
          <a:prstGeom prst="rect">
            <a:avLst/>
          </a:prstGeom>
          <a:noFill/>
        </p:spPr>
        <p:txBody>
          <a:bodyPr wrap="square">
            <a:spAutoFit/>
          </a:bodyPr>
          <a:lstStyle/>
          <a:p>
            <a:r>
              <a:rPr lang="fr-FR" dirty="0"/>
              <a:t>Dans le cas de la Côte d'Ivoire, on peut vérifier que le district le plus accessible par la route (en temps ou en kilomètre) est celui de </a:t>
            </a:r>
            <a:r>
              <a:rPr lang="fr-FR" b="1" dirty="0"/>
              <a:t>Yamoussoukro</a:t>
            </a:r>
            <a:r>
              <a:rPr lang="fr-FR" dirty="0"/>
              <a:t> qui se trouve en moyenne à 196 km à vol d'oiseau, 247 kilomètres et 560 minutes par la route à l'ensemble des districts. Par comparaison, la capitale économique Abidjan est nettement moins accessible avec une distance moyenne de 288 km à vol d'oiseau, 349 km et 738 mn par la route pour rejoindre l'ensemble des districts. Il faut toutefois noter que ce calcul ne tient pas compte des populations concernées et on trouverait des résultats différents si l'on avait pondéré les calculs par la population des districts.</a:t>
            </a:r>
            <a:endParaRPr lang="en-GB" dirty="0"/>
          </a:p>
        </p:txBody>
      </p:sp>
    </p:spTree>
    <p:extLst>
      <p:ext uri="{BB962C8B-B14F-4D97-AF65-F5344CB8AC3E}">
        <p14:creationId xmlns:p14="http://schemas.microsoft.com/office/powerpoint/2010/main" val="1089140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Indicateurs d'accessibilité</a:t>
            </a:r>
            <a:endParaRPr lang="fr-FR" sz="1800" b="0" strike="noStrike" spc="-1" dirty="0">
              <a:solidFill>
                <a:srgbClr val="000000"/>
              </a:solidFill>
              <a:latin typeface="Calibri"/>
            </a:endParaRPr>
          </a:p>
        </p:txBody>
      </p:sp>
      <p:pic>
        <p:nvPicPr>
          <p:cNvPr id="4" name="Image 3">
            <a:extLst>
              <a:ext uri="{FF2B5EF4-FFF2-40B4-BE49-F238E27FC236}">
                <a16:creationId xmlns:a16="http://schemas.microsoft.com/office/drawing/2014/main" id="{9A0C8BBA-D65A-659B-56F8-C66C94AC8B6D}"/>
              </a:ext>
            </a:extLst>
          </p:cNvPr>
          <p:cNvPicPr>
            <a:picLocks noChangeAspect="1"/>
          </p:cNvPicPr>
          <p:nvPr/>
        </p:nvPicPr>
        <p:blipFill>
          <a:blip r:embed="rId3"/>
          <a:stretch>
            <a:fillRect/>
          </a:stretch>
        </p:blipFill>
        <p:spPr>
          <a:xfrm>
            <a:off x="759373" y="1075263"/>
            <a:ext cx="6429703" cy="5551460"/>
          </a:xfrm>
          <a:prstGeom prst="rect">
            <a:avLst/>
          </a:prstGeom>
        </p:spPr>
      </p:pic>
      <p:sp>
        <p:nvSpPr>
          <p:cNvPr id="5" name="ZoneTexte 4">
            <a:extLst>
              <a:ext uri="{FF2B5EF4-FFF2-40B4-BE49-F238E27FC236}">
                <a16:creationId xmlns:a16="http://schemas.microsoft.com/office/drawing/2014/main" id="{1D97DDDB-0388-4704-027F-A3EAA5219297}"/>
              </a:ext>
            </a:extLst>
          </p:cNvPr>
          <p:cNvSpPr txBox="1"/>
          <p:nvPr/>
        </p:nvSpPr>
        <p:spPr>
          <a:xfrm>
            <a:off x="1030013" y="663943"/>
            <a:ext cx="8786649" cy="369332"/>
          </a:xfrm>
          <a:prstGeom prst="rect">
            <a:avLst/>
          </a:prstGeom>
          <a:noFill/>
        </p:spPr>
        <p:txBody>
          <a:bodyPr wrap="square">
            <a:spAutoFit/>
          </a:bodyPr>
          <a:lstStyle/>
          <a:p>
            <a:r>
              <a:rPr lang="fr-FR" b="1" dirty="0"/>
              <a:t>Distance maximale des chefs-lieux de districts de Côte d’Ivoire</a:t>
            </a:r>
            <a:endParaRPr lang="en-GB" b="1" dirty="0"/>
          </a:p>
        </p:txBody>
      </p:sp>
      <p:sp>
        <p:nvSpPr>
          <p:cNvPr id="9" name="ZoneTexte 8">
            <a:extLst>
              <a:ext uri="{FF2B5EF4-FFF2-40B4-BE49-F238E27FC236}">
                <a16:creationId xmlns:a16="http://schemas.microsoft.com/office/drawing/2014/main" id="{C473D47F-ACBA-CA72-5A15-2A04428495E3}"/>
              </a:ext>
            </a:extLst>
          </p:cNvPr>
          <p:cNvSpPr txBox="1"/>
          <p:nvPr/>
        </p:nvSpPr>
        <p:spPr>
          <a:xfrm>
            <a:off x="7919544" y="1450428"/>
            <a:ext cx="3957145" cy="5078313"/>
          </a:xfrm>
          <a:prstGeom prst="rect">
            <a:avLst/>
          </a:prstGeom>
          <a:noFill/>
        </p:spPr>
        <p:txBody>
          <a:bodyPr wrap="square">
            <a:spAutoFit/>
          </a:bodyPr>
          <a:lstStyle/>
          <a:p>
            <a:r>
              <a:rPr lang="fr-FR" dirty="0"/>
              <a:t>Dans le cas de la Côte d'Ivoire, c'est le district de </a:t>
            </a:r>
            <a:r>
              <a:rPr lang="fr-FR" b="1" dirty="0"/>
              <a:t>Bouaké</a:t>
            </a:r>
            <a:r>
              <a:rPr lang="fr-FR" dirty="0"/>
              <a:t> qui apparaît le plus </a:t>
            </a:r>
            <a:r>
              <a:rPr lang="fr-FR" i="1" dirty="0"/>
              <a:t>équitable</a:t>
            </a:r>
            <a:r>
              <a:rPr lang="fr-FR" dirty="0"/>
              <a:t> car son éloignement maximal à un autre district est de 373 km à vol d'oiseau, 473 kilomètres et 427 minutes par la route ce qui est la plus faible valeur observée dans le tableau. Yamoussoukro est certes plus accessible en moyenne, mais son éloignement maximal à un autre district est de 392 km à vol d'oiseau, 560 km et 468 mn par la route ce qui est plus que Bouaké. Le choix de Bouaké est donc le choix le plus équitable, celui où « le plus défavorisé est le moins défavorisé possible ».</a:t>
            </a:r>
            <a:endParaRPr lang="en-GB" dirty="0"/>
          </a:p>
        </p:txBody>
      </p:sp>
    </p:spTree>
    <p:extLst>
      <p:ext uri="{BB962C8B-B14F-4D97-AF65-F5344CB8AC3E}">
        <p14:creationId xmlns:p14="http://schemas.microsoft.com/office/powerpoint/2010/main" val="1788628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Indicateurs d'accessibilité</a:t>
            </a:r>
            <a:endParaRPr lang="fr-FR" sz="1800" b="0" strike="noStrike" spc="-1" dirty="0">
              <a:solidFill>
                <a:srgbClr val="000000"/>
              </a:solidFill>
              <a:latin typeface="Calibri"/>
            </a:endParaRP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42554FFE-74B9-DBD1-A21A-FB0202619B3D}"/>
                  </a:ext>
                </a:extLst>
              </p:cNvPr>
              <p:cNvSpPr txBox="1"/>
              <p:nvPr/>
            </p:nvSpPr>
            <p:spPr>
              <a:xfrm>
                <a:off x="838380" y="674976"/>
                <a:ext cx="10515240" cy="6632393"/>
              </a:xfrm>
              <a:prstGeom prst="rect">
                <a:avLst/>
              </a:prstGeom>
              <a:noFill/>
            </p:spPr>
            <p:txBody>
              <a:bodyPr wrap="square">
                <a:spAutoFit/>
              </a:bodyPr>
              <a:lstStyle/>
              <a:p>
                <a:r>
                  <a:rPr lang="fr-FR" b="1" dirty="0"/>
                  <a:t>INDICATEURS D'EFFICACITE</a:t>
                </a:r>
              </a:p>
              <a:p>
                <a:endParaRPr lang="fr-FR" dirty="0"/>
              </a:p>
              <a:p>
                <a:r>
                  <a:rPr lang="fr-FR" dirty="0"/>
                  <a:t>Pour mesurer l’efficacité d’un réseau de transport, on peut construire des indices qui combinent entre elles plusieurs mesures de distance. On se limitera ici au cas de l'efficacité du réseau routier que l'on peut évaluer à l'aide de nos trois matrices de distances.</a:t>
                </a:r>
              </a:p>
              <a:p>
                <a:endParaRPr lang="fr-FR" dirty="0"/>
              </a:p>
              <a:p>
                <a:r>
                  <a:rPr lang="fr-FR" b="1" dirty="0"/>
                  <a:t>Indice de sinuosité  : </a:t>
                </a:r>
                <a:r>
                  <a:rPr lang="fr-FR" dirty="0"/>
                  <a:t>il mesure les détours routiers imposés par le choix de l'itinéraire le plus rapide. Il se calcule en effectuant le rapport entre la distance routière et la distance euclidienne</a:t>
                </a:r>
                <a:endParaRPr lang="fr-FR" b="1" dirty="0"/>
              </a:p>
              <a:p>
                <a:pPr/>
                <a14:m>
                  <m:oMathPara xmlns:m="http://schemas.openxmlformats.org/officeDocument/2006/math">
                    <m:oMathParaPr>
                      <m:jc m:val="centerGroup"/>
                    </m:oMathParaPr>
                    <m:oMath xmlns:m="http://schemas.openxmlformats.org/officeDocument/2006/math">
                      <m:sSubSup>
                        <m:sSubSupPr>
                          <m:ctrlPr>
                            <a:rPr lang="fr-FR" b="1" i="1" smtClean="0">
                              <a:solidFill>
                                <a:srgbClr val="FF0000"/>
                              </a:solidFill>
                              <a:latin typeface="Cambria Math" panose="02040503050406030204" pitchFamily="18" charset="0"/>
                            </a:rPr>
                          </m:ctrlPr>
                        </m:sSubSupPr>
                        <m:e>
                          <m:r>
                            <a:rPr lang="fr-FR" b="1" i="1" smtClean="0">
                              <a:solidFill>
                                <a:srgbClr val="FF0000"/>
                              </a:solidFill>
                              <a:latin typeface="Cambria Math" panose="02040503050406030204" pitchFamily="18" charset="0"/>
                            </a:rPr>
                            <m:t>𝑰</m:t>
                          </m:r>
                        </m:e>
                        <m:sub>
                          <m:r>
                            <a:rPr lang="fr-FR" b="1" i="1" smtClean="0">
                              <a:solidFill>
                                <a:srgbClr val="FF0000"/>
                              </a:solidFill>
                              <a:latin typeface="Cambria Math" panose="02040503050406030204" pitchFamily="18" charset="0"/>
                            </a:rPr>
                            <m:t>𝒊</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𝒋</m:t>
                          </m:r>
                        </m:sub>
                        <m:sup>
                          <m:r>
                            <a:rPr lang="fr-FR" b="1" i="1" smtClean="0">
                              <a:solidFill>
                                <a:srgbClr val="FF0000"/>
                              </a:solidFill>
                              <a:latin typeface="Cambria Math" panose="02040503050406030204" pitchFamily="18" charset="0"/>
                            </a:rPr>
                            <m:t>𝒔𝒊𝒏𝒖𝒐𝒔𝒊𝒕</m:t>
                          </m:r>
                          <m:r>
                            <a:rPr lang="fr-FR" b="1" i="1" smtClean="0">
                              <a:solidFill>
                                <a:srgbClr val="FF0000"/>
                              </a:solidFill>
                              <a:latin typeface="Cambria Math" panose="02040503050406030204" pitchFamily="18" charset="0"/>
                            </a:rPr>
                            <m:t>é</m:t>
                          </m:r>
                        </m:sup>
                      </m:sSubSup>
                      <m:r>
                        <a:rPr lang="fr-FR" b="1" i="1" smtClean="0">
                          <a:solidFill>
                            <a:srgbClr val="FF0000"/>
                          </a:solidFill>
                          <a:latin typeface="Cambria Math" panose="02040503050406030204" pitchFamily="18" charset="0"/>
                        </a:rPr>
                        <m:t>=</m:t>
                      </m:r>
                      <m:f>
                        <m:fPr>
                          <m:ctrlPr>
                            <a:rPr lang="fr-FR" b="1" i="1" smtClean="0">
                              <a:solidFill>
                                <a:srgbClr val="FF0000"/>
                              </a:solidFill>
                              <a:latin typeface="Cambria Math" panose="02040503050406030204" pitchFamily="18" charset="0"/>
                            </a:rPr>
                          </m:ctrlPr>
                        </m:fPr>
                        <m:num>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𝑹</m:t>
                              </m:r>
                            </m:e>
                            <m:sub>
                              <m:r>
                                <a:rPr lang="fr-FR" b="1" i="1" smtClean="0">
                                  <a:solidFill>
                                    <a:srgbClr val="FF0000"/>
                                  </a:solidFill>
                                  <a:latin typeface="Cambria Math" panose="02040503050406030204" pitchFamily="18" charset="0"/>
                                </a:rPr>
                                <m:t>𝒊</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𝒋</m:t>
                              </m:r>
                            </m:sub>
                          </m:sSub>
                        </m:num>
                        <m:den>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𝑬</m:t>
                              </m:r>
                            </m:e>
                            <m:sub>
                              <m:r>
                                <a:rPr lang="fr-FR" b="1" i="1" smtClean="0">
                                  <a:solidFill>
                                    <a:srgbClr val="FF0000"/>
                                  </a:solidFill>
                                  <a:latin typeface="Cambria Math" panose="02040503050406030204" pitchFamily="18" charset="0"/>
                                </a:rPr>
                                <m:t>𝒊</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𝒋</m:t>
                              </m:r>
                            </m:sub>
                          </m:sSub>
                        </m:den>
                      </m:f>
                      <m:r>
                        <a:rPr lang="fr-FR" b="1" i="1" smtClean="0">
                          <a:solidFill>
                            <a:srgbClr val="FF0000"/>
                          </a:solidFill>
                          <a:latin typeface="Cambria Math" panose="02040503050406030204" pitchFamily="18" charset="0"/>
                        </a:rPr>
                        <m:t> </m:t>
                      </m:r>
                    </m:oMath>
                  </m:oMathPara>
                </a14:m>
                <a:endParaRPr lang="fr-FR" b="1" dirty="0">
                  <a:solidFill>
                    <a:srgbClr val="FF0000"/>
                  </a:solidFill>
                </a:endParaRPr>
              </a:p>
              <a:p>
                <a:r>
                  <a:rPr lang="en-GB" b="1" dirty="0" err="1"/>
                  <a:t>Indice</a:t>
                </a:r>
                <a:r>
                  <a:rPr lang="en-GB" b="1" dirty="0"/>
                  <a:t> de </a:t>
                </a:r>
                <a:r>
                  <a:rPr lang="en-GB" b="1" dirty="0" err="1"/>
                  <a:t>vitesse</a:t>
                </a:r>
                <a:r>
                  <a:rPr lang="en-GB" b="1" dirty="0"/>
                  <a:t> sur reseau </a:t>
                </a:r>
                <a:r>
                  <a:rPr lang="en-GB" dirty="0"/>
                  <a:t>: il </a:t>
                </a:r>
                <a:r>
                  <a:rPr lang="en-GB" dirty="0" err="1"/>
                  <a:t>mesure</a:t>
                </a:r>
                <a:r>
                  <a:rPr lang="en-GB" dirty="0"/>
                  <a:t> la </a:t>
                </a:r>
                <a:r>
                  <a:rPr lang="en-GB" dirty="0" err="1"/>
                  <a:t>vitesse</a:t>
                </a:r>
                <a:r>
                  <a:rPr lang="en-GB" dirty="0"/>
                  <a:t> </a:t>
                </a:r>
                <a:r>
                  <a:rPr lang="en-GB" dirty="0" err="1"/>
                  <a:t>moyenne</a:t>
                </a:r>
                <a:r>
                  <a:rPr lang="en-GB" dirty="0"/>
                  <a:t> d'un </a:t>
                </a:r>
                <a:r>
                  <a:rPr lang="en-GB" dirty="0" err="1"/>
                  <a:t>véhicule</a:t>
                </a:r>
                <a:r>
                  <a:rPr lang="en-GB" dirty="0"/>
                  <a:t> le long du trace de </a:t>
                </a:r>
                <a:r>
                  <a:rPr lang="en-GB" dirty="0" err="1"/>
                  <a:t>l'itinéraire</a:t>
                </a:r>
                <a:r>
                  <a:rPr lang="en-GB" dirty="0"/>
                  <a:t> le plus </a:t>
                </a:r>
                <a:r>
                  <a:rPr lang="en-GB" dirty="0" err="1"/>
                  <a:t>rapide</a:t>
                </a:r>
                <a:r>
                  <a:rPr lang="en-GB" dirty="0"/>
                  <a:t> </a:t>
                </a:r>
                <a:r>
                  <a:rPr lang="en-GB" dirty="0" err="1"/>
                  <a:t>en</a:t>
                </a:r>
                <a:r>
                  <a:rPr lang="en-GB" dirty="0"/>
                  <a:t> temps (sans </a:t>
                </a:r>
                <a:r>
                  <a:rPr lang="en-GB" dirty="0" err="1"/>
                  <a:t>tenir</a:t>
                </a:r>
                <a:r>
                  <a:rPr lang="en-GB" dirty="0"/>
                  <a:t> </a:t>
                </a:r>
                <a:r>
                  <a:rPr lang="en-GB" dirty="0" err="1"/>
                  <a:t>compte</a:t>
                </a:r>
                <a:r>
                  <a:rPr lang="en-GB" dirty="0"/>
                  <a:t> des detours)</a:t>
                </a:r>
                <a:endParaRPr lang="fr-FR" b="1" dirty="0"/>
              </a:p>
              <a:p>
                <a:pPr/>
                <a14:m>
                  <m:oMathPara xmlns:m="http://schemas.openxmlformats.org/officeDocument/2006/math">
                    <m:oMathParaPr>
                      <m:jc m:val="centerGroup"/>
                    </m:oMathParaPr>
                    <m:oMath xmlns:m="http://schemas.openxmlformats.org/officeDocument/2006/math">
                      <m:sSubSup>
                        <m:sSubSupPr>
                          <m:ctrlPr>
                            <a:rPr lang="fr-FR" b="1" i="1" smtClean="0">
                              <a:solidFill>
                                <a:srgbClr val="FF0000"/>
                              </a:solidFill>
                              <a:latin typeface="Cambria Math" panose="02040503050406030204" pitchFamily="18" charset="0"/>
                            </a:rPr>
                          </m:ctrlPr>
                        </m:sSubSupPr>
                        <m:e>
                          <m:r>
                            <a:rPr lang="fr-FR" b="1" i="1" smtClean="0">
                              <a:solidFill>
                                <a:srgbClr val="FF0000"/>
                              </a:solidFill>
                              <a:latin typeface="Cambria Math" panose="02040503050406030204" pitchFamily="18" charset="0"/>
                            </a:rPr>
                            <m:t>𝑰</m:t>
                          </m:r>
                        </m:e>
                        <m:sub>
                          <m:r>
                            <a:rPr lang="fr-FR" b="1" i="1" smtClean="0">
                              <a:solidFill>
                                <a:srgbClr val="FF0000"/>
                              </a:solidFill>
                              <a:latin typeface="Cambria Math" panose="02040503050406030204" pitchFamily="18" charset="0"/>
                            </a:rPr>
                            <m:t>𝒊</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𝒋</m:t>
                          </m:r>
                        </m:sub>
                        <m:sup>
                          <m:r>
                            <a:rPr lang="fr-FR" b="1" i="1" smtClean="0">
                              <a:solidFill>
                                <a:srgbClr val="FF0000"/>
                              </a:solidFill>
                              <a:latin typeface="Cambria Math" panose="02040503050406030204" pitchFamily="18" charset="0"/>
                            </a:rPr>
                            <m:t>𝒗𝒊𝒕𝒆𝒔𝒔𝒆</m:t>
                          </m:r>
                        </m:sup>
                      </m:sSubSup>
                      <m:r>
                        <a:rPr lang="fr-FR" b="1" i="1" smtClean="0">
                          <a:solidFill>
                            <a:srgbClr val="FF0000"/>
                          </a:solidFill>
                          <a:latin typeface="Cambria Math" panose="02040503050406030204" pitchFamily="18" charset="0"/>
                        </a:rPr>
                        <m:t>=</m:t>
                      </m:r>
                      <m:f>
                        <m:fPr>
                          <m:ctrlPr>
                            <a:rPr lang="fr-FR" b="1" i="1" smtClean="0">
                              <a:solidFill>
                                <a:srgbClr val="FF0000"/>
                              </a:solidFill>
                              <a:latin typeface="Cambria Math" panose="02040503050406030204" pitchFamily="18" charset="0"/>
                            </a:rPr>
                          </m:ctrlPr>
                        </m:fPr>
                        <m:num>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𝑹</m:t>
                              </m:r>
                            </m:e>
                            <m:sub>
                              <m:r>
                                <a:rPr lang="fr-FR" b="1" i="1" smtClean="0">
                                  <a:solidFill>
                                    <a:srgbClr val="FF0000"/>
                                  </a:solidFill>
                                  <a:latin typeface="Cambria Math" panose="02040503050406030204" pitchFamily="18" charset="0"/>
                                </a:rPr>
                                <m:t>𝒊</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𝒋</m:t>
                              </m:r>
                            </m:sub>
                          </m:sSub>
                        </m:num>
                        <m:den>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𝑻</m:t>
                              </m:r>
                            </m:e>
                            <m:sub>
                              <m:r>
                                <a:rPr lang="fr-FR" b="1" i="1" smtClean="0">
                                  <a:solidFill>
                                    <a:srgbClr val="FF0000"/>
                                  </a:solidFill>
                                  <a:latin typeface="Cambria Math" panose="02040503050406030204" pitchFamily="18" charset="0"/>
                                </a:rPr>
                                <m:t>𝒊</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𝒋</m:t>
                              </m:r>
                            </m:sub>
                          </m:sSub>
                        </m:den>
                      </m:f>
                      <m:r>
                        <a:rPr lang="fr-FR" b="1" i="1" smtClean="0">
                          <a:solidFill>
                            <a:srgbClr val="FF0000"/>
                          </a:solidFill>
                          <a:latin typeface="Cambria Math" panose="02040503050406030204" pitchFamily="18" charset="0"/>
                        </a:rPr>
                        <m:t> </m:t>
                      </m:r>
                    </m:oMath>
                  </m:oMathPara>
                </a14:m>
                <a:endParaRPr lang="fr-FR" b="1" dirty="0">
                  <a:solidFill>
                    <a:srgbClr val="FF0000"/>
                  </a:solidFill>
                </a:endParaRPr>
              </a:p>
              <a:p>
                <a:r>
                  <a:rPr lang="en-GB" b="1" dirty="0" err="1"/>
                  <a:t>Indice</a:t>
                </a:r>
                <a:r>
                  <a:rPr lang="en-GB" b="1" dirty="0"/>
                  <a:t> </a:t>
                </a:r>
                <a:r>
                  <a:rPr lang="en-GB" b="1" dirty="0" err="1"/>
                  <a:t>d'efficacité</a:t>
                </a:r>
                <a:r>
                  <a:rPr lang="en-GB" b="1" dirty="0"/>
                  <a:t> </a:t>
                </a:r>
                <a:r>
                  <a:rPr lang="en-GB" dirty="0"/>
                  <a:t>: il combine les deux </a:t>
                </a:r>
                <a:r>
                  <a:rPr lang="en-GB" dirty="0" err="1"/>
                  <a:t>précédents</a:t>
                </a:r>
                <a:r>
                  <a:rPr lang="en-GB" dirty="0"/>
                  <a:t> </a:t>
                </a:r>
                <a:r>
                  <a:rPr lang="en-GB" dirty="0" err="1"/>
                  <a:t>en</a:t>
                </a:r>
                <a:r>
                  <a:rPr lang="en-GB" dirty="0"/>
                  <a:t> </a:t>
                </a:r>
                <a:r>
                  <a:rPr lang="en-GB" dirty="0" err="1"/>
                  <a:t>mesurant</a:t>
                </a:r>
                <a:r>
                  <a:rPr lang="en-GB" dirty="0"/>
                  <a:t> </a:t>
                </a:r>
                <a:r>
                  <a:rPr lang="en-GB" dirty="0" err="1"/>
                  <a:t>si</a:t>
                </a:r>
                <a:r>
                  <a:rPr lang="en-GB" dirty="0"/>
                  <a:t> </a:t>
                </a:r>
                <a:r>
                  <a:rPr lang="en-GB" dirty="0" err="1"/>
                  <a:t>l'itinéraire</a:t>
                </a:r>
                <a:r>
                  <a:rPr lang="en-GB" dirty="0"/>
                  <a:t> </a:t>
                </a:r>
                <a:r>
                  <a:rPr lang="en-GB" dirty="0" err="1"/>
                  <a:t>est</a:t>
                </a:r>
                <a:r>
                  <a:rPr lang="en-GB" dirty="0"/>
                  <a:t> </a:t>
                </a:r>
                <a:r>
                  <a:rPr lang="en-GB" dirty="0" err="1"/>
                  <a:t>à</a:t>
                </a:r>
                <a:r>
                  <a:rPr lang="en-GB" dirty="0"/>
                  <a:t> la </a:t>
                </a:r>
                <a:r>
                  <a:rPr lang="en-GB" dirty="0" err="1"/>
                  <a:t>fois</a:t>
                </a:r>
                <a:r>
                  <a:rPr lang="en-GB" dirty="0"/>
                  <a:t> direct (</a:t>
                </a:r>
                <a:r>
                  <a:rPr lang="en-GB" dirty="0" err="1"/>
                  <a:t>faible</a:t>
                </a:r>
                <a:r>
                  <a:rPr lang="en-GB" dirty="0"/>
                  <a:t> </a:t>
                </a:r>
                <a:r>
                  <a:rPr lang="en-GB" dirty="0" err="1"/>
                  <a:t>sinuosité</a:t>
                </a:r>
                <a:r>
                  <a:rPr lang="en-GB" dirty="0"/>
                  <a:t>) et </a:t>
                </a:r>
                <a:r>
                  <a:rPr lang="en-GB" dirty="0" err="1"/>
                  <a:t>rapide</a:t>
                </a:r>
                <a:r>
                  <a:rPr lang="en-GB" dirty="0"/>
                  <a:t> (</a:t>
                </a:r>
                <a:r>
                  <a:rPr lang="en-GB" dirty="0" err="1"/>
                  <a:t>vitesse</a:t>
                </a:r>
                <a:r>
                  <a:rPr lang="en-GB" dirty="0"/>
                  <a:t> </a:t>
                </a:r>
                <a:r>
                  <a:rPr lang="en-GB" dirty="0" err="1"/>
                  <a:t>élevée</a:t>
                </a:r>
                <a:r>
                  <a:rPr lang="en-GB" dirty="0"/>
                  <a:t>) </a:t>
                </a:r>
                <a:r>
                  <a:rPr lang="en-GB" dirty="0" err="1"/>
                  <a:t>ce</a:t>
                </a:r>
                <a:r>
                  <a:rPr lang="en-GB" dirty="0"/>
                  <a:t> qui </a:t>
                </a:r>
                <a:r>
                  <a:rPr lang="en-GB" dirty="0" err="1"/>
                  <a:t>donne</a:t>
                </a:r>
                <a:r>
                  <a:rPr lang="en-GB" dirty="0"/>
                  <a:t> </a:t>
                </a:r>
                <a:r>
                  <a:rPr lang="en-GB" dirty="0" err="1"/>
                  <a:t>une</a:t>
                </a:r>
                <a:r>
                  <a:rPr lang="en-GB" dirty="0"/>
                  <a:t> </a:t>
                </a:r>
                <a:r>
                  <a:rPr lang="en-GB" b="1" dirty="0" err="1"/>
                  <a:t>vitesse</a:t>
                </a:r>
                <a:r>
                  <a:rPr lang="en-GB" b="1" dirty="0"/>
                  <a:t> </a:t>
                </a:r>
                <a:r>
                  <a:rPr lang="en-GB" b="1" dirty="0" err="1"/>
                  <a:t>euclidienne</a:t>
                </a:r>
                <a:r>
                  <a:rPr lang="en-GB" b="1" dirty="0"/>
                  <a:t> </a:t>
                </a:r>
                <a:r>
                  <a:rPr lang="en-GB" b="1" dirty="0" err="1"/>
                  <a:t>à</a:t>
                </a:r>
                <a:r>
                  <a:rPr lang="en-GB" b="1" dirty="0"/>
                  <a:t> vol </a:t>
                </a:r>
                <a:r>
                  <a:rPr lang="en-GB" b="1" dirty="0" err="1"/>
                  <a:t>d'oiseau</a:t>
                </a:r>
                <a:r>
                  <a:rPr lang="en-GB" b="1" dirty="0"/>
                  <a:t> </a:t>
                </a:r>
                <a:r>
                  <a:rPr lang="en-GB" dirty="0"/>
                  <a:t>:</a:t>
                </a:r>
              </a:p>
              <a:p>
                <a:endParaRPr lang="en-GB" dirty="0"/>
              </a:p>
              <a:p>
                <a:pPr/>
                <a14:m>
                  <m:oMathPara xmlns:m="http://schemas.openxmlformats.org/officeDocument/2006/math">
                    <m:oMathParaPr>
                      <m:jc m:val="centerGroup"/>
                    </m:oMathParaPr>
                    <m:oMath xmlns:m="http://schemas.openxmlformats.org/officeDocument/2006/math">
                      <m:sSubSup>
                        <m:sSubSupPr>
                          <m:ctrlPr>
                            <a:rPr lang="fr-FR" b="1" i="1" smtClean="0">
                              <a:solidFill>
                                <a:srgbClr val="FF0000"/>
                              </a:solidFill>
                              <a:latin typeface="Cambria Math" panose="02040503050406030204" pitchFamily="18" charset="0"/>
                            </a:rPr>
                          </m:ctrlPr>
                        </m:sSubSupPr>
                        <m:e>
                          <m:r>
                            <a:rPr lang="fr-FR" b="1" i="1" smtClean="0">
                              <a:solidFill>
                                <a:srgbClr val="FF0000"/>
                              </a:solidFill>
                              <a:latin typeface="Cambria Math" panose="02040503050406030204" pitchFamily="18" charset="0"/>
                            </a:rPr>
                            <m:t>𝑰</m:t>
                          </m:r>
                        </m:e>
                        <m:sub>
                          <m:r>
                            <a:rPr lang="fr-FR" b="1" i="1" smtClean="0">
                              <a:solidFill>
                                <a:srgbClr val="FF0000"/>
                              </a:solidFill>
                              <a:latin typeface="Cambria Math" panose="02040503050406030204" pitchFamily="18" charset="0"/>
                            </a:rPr>
                            <m:t>𝒊</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𝒋</m:t>
                          </m:r>
                        </m:sub>
                        <m:sup>
                          <m:r>
                            <a:rPr lang="fr-FR" b="1" i="1" smtClean="0">
                              <a:solidFill>
                                <a:srgbClr val="FF0000"/>
                              </a:solidFill>
                              <a:latin typeface="Cambria Math" panose="02040503050406030204" pitchFamily="18" charset="0"/>
                            </a:rPr>
                            <m:t>𝒆𝒇𝒇𝒊𝒄𝒂𝒄𝒊𝒕</m:t>
                          </m:r>
                          <m:r>
                            <a:rPr lang="fr-FR" b="1" i="1" smtClean="0">
                              <a:solidFill>
                                <a:srgbClr val="FF0000"/>
                              </a:solidFill>
                              <a:latin typeface="Cambria Math" panose="02040503050406030204" pitchFamily="18" charset="0"/>
                            </a:rPr>
                            <m:t>é</m:t>
                          </m:r>
                        </m:sup>
                      </m:sSubSup>
                      <m:r>
                        <a:rPr lang="fr-FR" b="1" i="1" smtClean="0">
                          <a:solidFill>
                            <a:srgbClr val="FF0000"/>
                          </a:solidFill>
                          <a:latin typeface="Cambria Math" panose="02040503050406030204" pitchFamily="18" charset="0"/>
                        </a:rPr>
                        <m:t>= </m:t>
                      </m:r>
                      <m:f>
                        <m:fPr>
                          <m:ctrlPr>
                            <a:rPr lang="fr-FR" b="1" i="1" smtClean="0">
                              <a:solidFill>
                                <a:srgbClr val="FF0000"/>
                              </a:solidFill>
                              <a:latin typeface="Cambria Math" panose="02040503050406030204" pitchFamily="18" charset="0"/>
                            </a:rPr>
                          </m:ctrlPr>
                        </m:fPr>
                        <m:num>
                          <m:sSubSup>
                            <m:sSubSupPr>
                              <m:ctrlPr>
                                <a:rPr lang="fr-FR" b="1" i="1">
                                  <a:solidFill>
                                    <a:srgbClr val="FF0000"/>
                                  </a:solidFill>
                                  <a:latin typeface="Cambria Math" panose="02040503050406030204" pitchFamily="18" charset="0"/>
                                </a:rPr>
                              </m:ctrlPr>
                            </m:sSubSupPr>
                            <m:e>
                              <m:r>
                                <a:rPr lang="fr-FR" b="1" i="1">
                                  <a:solidFill>
                                    <a:srgbClr val="FF0000"/>
                                  </a:solidFill>
                                  <a:latin typeface="Cambria Math" panose="02040503050406030204" pitchFamily="18" charset="0"/>
                                </a:rPr>
                                <m:t>𝑰</m:t>
                              </m:r>
                            </m:e>
                            <m:sub>
                              <m:r>
                                <a:rPr lang="fr-FR" b="1" i="1">
                                  <a:solidFill>
                                    <a:srgbClr val="FF0000"/>
                                  </a:solidFill>
                                  <a:latin typeface="Cambria Math" panose="02040503050406030204" pitchFamily="18" charset="0"/>
                                </a:rPr>
                                <m:t>𝒊</m:t>
                              </m:r>
                              <m:r>
                                <a:rPr lang="fr-FR" b="1" i="1">
                                  <a:solidFill>
                                    <a:srgbClr val="FF0000"/>
                                  </a:solidFill>
                                  <a:latin typeface="Cambria Math" panose="02040503050406030204" pitchFamily="18" charset="0"/>
                                </a:rPr>
                                <m:t>,</m:t>
                              </m:r>
                              <m:r>
                                <a:rPr lang="fr-FR" b="1" i="1">
                                  <a:solidFill>
                                    <a:srgbClr val="FF0000"/>
                                  </a:solidFill>
                                  <a:latin typeface="Cambria Math" panose="02040503050406030204" pitchFamily="18" charset="0"/>
                                </a:rPr>
                                <m:t>𝒋</m:t>
                              </m:r>
                            </m:sub>
                            <m:sup>
                              <m:r>
                                <a:rPr lang="fr-FR" b="1" i="1">
                                  <a:solidFill>
                                    <a:srgbClr val="FF0000"/>
                                  </a:solidFill>
                                  <a:latin typeface="Cambria Math" panose="02040503050406030204" pitchFamily="18" charset="0"/>
                                </a:rPr>
                                <m:t>𝒗𝒊𝒕𝒆𝒔𝒔𝒆</m:t>
                              </m:r>
                            </m:sup>
                          </m:sSubSup>
                        </m:num>
                        <m:den>
                          <m:sSubSup>
                            <m:sSubSupPr>
                              <m:ctrlPr>
                                <a:rPr lang="fr-FR" b="1" i="1">
                                  <a:solidFill>
                                    <a:srgbClr val="FF0000"/>
                                  </a:solidFill>
                                  <a:latin typeface="Cambria Math" panose="02040503050406030204" pitchFamily="18" charset="0"/>
                                </a:rPr>
                              </m:ctrlPr>
                            </m:sSubSupPr>
                            <m:e>
                              <m:r>
                                <a:rPr lang="fr-FR" b="1" i="1">
                                  <a:solidFill>
                                    <a:srgbClr val="FF0000"/>
                                  </a:solidFill>
                                  <a:latin typeface="Cambria Math" panose="02040503050406030204" pitchFamily="18" charset="0"/>
                                </a:rPr>
                                <m:t>𝑰</m:t>
                              </m:r>
                            </m:e>
                            <m:sub>
                              <m:r>
                                <a:rPr lang="fr-FR" b="1" i="1">
                                  <a:solidFill>
                                    <a:srgbClr val="FF0000"/>
                                  </a:solidFill>
                                  <a:latin typeface="Cambria Math" panose="02040503050406030204" pitchFamily="18" charset="0"/>
                                </a:rPr>
                                <m:t>𝒊</m:t>
                              </m:r>
                              <m:r>
                                <a:rPr lang="fr-FR" b="1" i="1">
                                  <a:solidFill>
                                    <a:srgbClr val="FF0000"/>
                                  </a:solidFill>
                                  <a:latin typeface="Cambria Math" panose="02040503050406030204" pitchFamily="18" charset="0"/>
                                </a:rPr>
                                <m:t>,</m:t>
                              </m:r>
                              <m:r>
                                <a:rPr lang="fr-FR" b="1" i="1">
                                  <a:solidFill>
                                    <a:srgbClr val="FF0000"/>
                                  </a:solidFill>
                                  <a:latin typeface="Cambria Math" panose="02040503050406030204" pitchFamily="18" charset="0"/>
                                </a:rPr>
                                <m:t>𝒋</m:t>
                              </m:r>
                            </m:sub>
                            <m:sup>
                              <m:r>
                                <a:rPr lang="fr-FR" b="1" i="1">
                                  <a:solidFill>
                                    <a:srgbClr val="FF0000"/>
                                  </a:solidFill>
                                  <a:latin typeface="Cambria Math" panose="02040503050406030204" pitchFamily="18" charset="0"/>
                                </a:rPr>
                                <m:t>𝒔𝒊𝒏𝒖𝒐𝒔𝒊𝒕</m:t>
                              </m:r>
                              <m:r>
                                <a:rPr lang="fr-FR" b="1" i="1">
                                  <a:solidFill>
                                    <a:srgbClr val="FF0000"/>
                                  </a:solidFill>
                                  <a:latin typeface="Cambria Math" panose="02040503050406030204" pitchFamily="18" charset="0"/>
                                </a:rPr>
                                <m:t>é</m:t>
                              </m:r>
                            </m:sup>
                          </m:sSubSup>
                        </m:den>
                      </m:f>
                      <m:r>
                        <a:rPr lang="fr-FR" b="1" i="1" smtClean="0">
                          <a:solidFill>
                            <a:srgbClr val="FF0000"/>
                          </a:solidFill>
                          <a:latin typeface="Cambria Math" panose="02040503050406030204" pitchFamily="18" charset="0"/>
                        </a:rPr>
                        <m:t>    =    </m:t>
                      </m:r>
                      <m:f>
                        <m:fPr>
                          <m:ctrlPr>
                            <a:rPr lang="fr-FR" b="1" i="1" smtClean="0">
                              <a:solidFill>
                                <a:srgbClr val="FF0000"/>
                              </a:solidFill>
                              <a:latin typeface="Cambria Math" panose="02040503050406030204" pitchFamily="18" charset="0"/>
                            </a:rPr>
                          </m:ctrlPr>
                        </m:fPr>
                        <m:num>
                          <m:f>
                            <m:fPr>
                              <m:ctrlPr>
                                <a:rPr lang="fr-FR" b="1" i="1">
                                  <a:solidFill>
                                    <a:srgbClr val="FF0000"/>
                                  </a:solidFill>
                                  <a:latin typeface="Cambria Math" panose="02040503050406030204" pitchFamily="18" charset="0"/>
                                </a:rPr>
                              </m:ctrlPr>
                            </m:fPr>
                            <m:num>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𝑹</m:t>
                                  </m:r>
                                </m:e>
                                <m:sub>
                                  <m:r>
                                    <a:rPr lang="fr-FR" b="1" i="1">
                                      <a:solidFill>
                                        <a:srgbClr val="FF0000"/>
                                      </a:solidFill>
                                      <a:latin typeface="Cambria Math" panose="02040503050406030204" pitchFamily="18" charset="0"/>
                                    </a:rPr>
                                    <m:t>𝒊</m:t>
                                  </m:r>
                                  <m:r>
                                    <a:rPr lang="fr-FR" b="1" i="1">
                                      <a:solidFill>
                                        <a:srgbClr val="FF0000"/>
                                      </a:solidFill>
                                      <a:latin typeface="Cambria Math" panose="02040503050406030204" pitchFamily="18" charset="0"/>
                                    </a:rPr>
                                    <m:t>,</m:t>
                                  </m:r>
                                  <m:r>
                                    <a:rPr lang="fr-FR" b="1" i="1">
                                      <a:solidFill>
                                        <a:srgbClr val="FF0000"/>
                                      </a:solidFill>
                                      <a:latin typeface="Cambria Math" panose="02040503050406030204" pitchFamily="18" charset="0"/>
                                    </a:rPr>
                                    <m:t>𝒋</m:t>
                                  </m:r>
                                </m:sub>
                              </m:sSub>
                            </m:num>
                            <m:den>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𝑻</m:t>
                                  </m:r>
                                </m:e>
                                <m:sub>
                                  <m:r>
                                    <a:rPr lang="fr-FR" b="1" i="1">
                                      <a:solidFill>
                                        <a:srgbClr val="FF0000"/>
                                      </a:solidFill>
                                      <a:latin typeface="Cambria Math" panose="02040503050406030204" pitchFamily="18" charset="0"/>
                                    </a:rPr>
                                    <m:t>𝒊</m:t>
                                  </m:r>
                                  <m:r>
                                    <a:rPr lang="fr-FR" b="1" i="1">
                                      <a:solidFill>
                                        <a:srgbClr val="FF0000"/>
                                      </a:solidFill>
                                      <a:latin typeface="Cambria Math" panose="02040503050406030204" pitchFamily="18" charset="0"/>
                                    </a:rPr>
                                    <m:t>,</m:t>
                                  </m:r>
                                  <m:r>
                                    <a:rPr lang="fr-FR" b="1" i="1">
                                      <a:solidFill>
                                        <a:srgbClr val="FF0000"/>
                                      </a:solidFill>
                                      <a:latin typeface="Cambria Math" panose="02040503050406030204" pitchFamily="18" charset="0"/>
                                    </a:rPr>
                                    <m:t>𝒋</m:t>
                                  </m:r>
                                </m:sub>
                              </m:sSub>
                            </m:den>
                          </m:f>
                        </m:num>
                        <m:den>
                          <m:f>
                            <m:fPr>
                              <m:ctrlPr>
                                <a:rPr lang="fr-FR" b="1" i="1">
                                  <a:solidFill>
                                    <a:srgbClr val="FF0000"/>
                                  </a:solidFill>
                                  <a:latin typeface="Cambria Math" panose="02040503050406030204" pitchFamily="18" charset="0"/>
                                </a:rPr>
                              </m:ctrlPr>
                            </m:fPr>
                            <m:num>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𝑹</m:t>
                                  </m:r>
                                </m:e>
                                <m:sub>
                                  <m:r>
                                    <a:rPr lang="fr-FR" b="1" i="1">
                                      <a:solidFill>
                                        <a:srgbClr val="FF0000"/>
                                      </a:solidFill>
                                      <a:latin typeface="Cambria Math" panose="02040503050406030204" pitchFamily="18" charset="0"/>
                                    </a:rPr>
                                    <m:t>𝒊</m:t>
                                  </m:r>
                                  <m:r>
                                    <a:rPr lang="fr-FR" b="1" i="1">
                                      <a:solidFill>
                                        <a:srgbClr val="FF0000"/>
                                      </a:solidFill>
                                      <a:latin typeface="Cambria Math" panose="02040503050406030204" pitchFamily="18" charset="0"/>
                                    </a:rPr>
                                    <m:t>,</m:t>
                                  </m:r>
                                  <m:r>
                                    <a:rPr lang="fr-FR" b="1" i="1">
                                      <a:solidFill>
                                        <a:srgbClr val="FF0000"/>
                                      </a:solidFill>
                                      <a:latin typeface="Cambria Math" panose="02040503050406030204" pitchFamily="18" charset="0"/>
                                    </a:rPr>
                                    <m:t>𝒋</m:t>
                                  </m:r>
                                </m:sub>
                              </m:sSub>
                            </m:num>
                            <m:den>
                              <m:sSub>
                                <m:sSubPr>
                                  <m:ctrlPr>
                                    <a:rPr lang="fr-FR" b="1" i="1">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𝑬</m:t>
                                  </m:r>
                                </m:e>
                                <m:sub>
                                  <m:r>
                                    <a:rPr lang="fr-FR" b="1" i="1">
                                      <a:solidFill>
                                        <a:srgbClr val="FF0000"/>
                                      </a:solidFill>
                                      <a:latin typeface="Cambria Math" panose="02040503050406030204" pitchFamily="18" charset="0"/>
                                    </a:rPr>
                                    <m:t>𝒊</m:t>
                                  </m:r>
                                  <m:r>
                                    <a:rPr lang="fr-FR" b="1" i="1">
                                      <a:solidFill>
                                        <a:srgbClr val="FF0000"/>
                                      </a:solidFill>
                                      <a:latin typeface="Cambria Math" panose="02040503050406030204" pitchFamily="18" charset="0"/>
                                    </a:rPr>
                                    <m:t>,</m:t>
                                  </m:r>
                                  <m:r>
                                    <a:rPr lang="fr-FR" b="1" i="1">
                                      <a:solidFill>
                                        <a:srgbClr val="FF0000"/>
                                      </a:solidFill>
                                      <a:latin typeface="Cambria Math" panose="02040503050406030204" pitchFamily="18" charset="0"/>
                                    </a:rPr>
                                    <m:t>𝒋</m:t>
                                  </m:r>
                                </m:sub>
                              </m:sSub>
                            </m:den>
                          </m:f>
                          <m:r>
                            <a:rPr lang="fr-FR" b="1" i="1">
                              <a:solidFill>
                                <a:srgbClr val="FF0000"/>
                              </a:solidFill>
                              <a:latin typeface="Cambria Math" panose="02040503050406030204" pitchFamily="18" charset="0"/>
                            </a:rPr>
                            <m:t> </m:t>
                          </m:r>
                          <m:r>
                            <m:rPr>
                              <m:nor/>
                            </m:rPr>
                            <a:rPr lang="fr-FR" b="1" dirty="0">
                              <a:solidFill>
                                <a:srgbClr val="FF0000"/>
                              </a:solidFill>
                            </a:rPr>
                            <m:t> </m:t>
                          </m:r>
                        </m:den>
                      </m:f>
                      <m:r>
                        <a:rPr lang="fr-FR" b="1" i="1" smtClean="0">
                          <a:solidFill>
                            <a:srgbClr val="FF0000"/>
                          </a:solidFill>
                          <a:latin typeface="Cambria Math" panose="02040503050406030204" pitchFamily="18" charset="0"/>
                        </a:rPr>
                        <m:t>=   </m:t>
                      </m:r>
                      <m:f>
                        <m:fPr>
                          <m:ctrlPr>
                            <a:rPr lang="fr-FR" b="1" i="1" smtClean="0">
                              <a:solidFill>
                                <a:srgbClr val="FF0000"/>
                              </a:solidFill>
                              <a:latin typeface="Cambria Math" panose="02040503050406030204" pitchFamily="18" charset="0"/>
                            </a:rPr>
                          </m:ctrlPr>
                        </m:fPr>
                        <m:num>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𝑬</m:t>
                              </m:r>
                            </m:e>
                            <m:sub>
                              <m:r>
                                <a:rPr lang="fr-FR" b="1" i="1" smtClean="0">
                                  <a:solidFill>
                                    <a:srgbClr val="FF0000"/>
                                  </a:solidFill>
                                  <a:latin typeface="Cambria Math" panose="02040503050406030204" pitchFamily="18" charset="0"/>
                                </a:rPr>
                                <m:t>𝒊</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𝒋</m:t>
                              </m:r>
                            </m:sub>
                          </m:sSub>
                        </m:num>
                        <m:den>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𝑻</m:t>
                              </m:r>
                            </m:e>
                            <m:sub>
                              <m:r>
                                <a:rPr lang="fr-FR" b="1" i="1" smtClean="0">
                                  <a:solidFill>
                                    <a:srgbClr val="FF0000"/>
                                  </a:solidFill>
                                  <a:latin typeface="Cambria Math" panose="02040503050406030204" pitchFamily="18" charset="0"/>
                                </a:rPr>
                                <m:t>𝒊</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𝒋</m:t>
                              </m:r>
                            </m:sub>
                          </m:sSub>
                        </m:den>
                      </m:f>
                      <m:r>
                        <a:rPr lang="fr-FR" b="1" i="1" smtClean="0">
                          <a:solidFill>
                            <a:srgbClr val="FF0000"/>
                          </a:solidFill>
                          <a:latin typeface="Cambria Math" panose="02040503050406030204" pitchFamily="18" charset="0"/>
                        </a:rPr>
                        <m:t> </m:t>
                      </m:r>
                    </m:oMath>
                  </m:oMathPara>
                </a14:m>
                <a:endParaRPr lang="fr-FR" b="1" dirty="0">
                  <a:solidFill>
                    <a:srgbClr val="FF0000"/>
                  </a:solidFill>
                </a:endParaRPr>
              </a:p>
              <a:p>
                <a:endParaRPr lang="en-GB" dirty="0"/>
              </a:p>
              <a:p>
                <a:endParaRPr lang="en-GB" dirty="0"/>
              </a:p>
            </p:txBody>
          </p:sp>
        </mc:Choice>
        <mc:Fallback xmlns="">
          <p:sp>
            <p:nvSpPr>
              <p:cNvPr id="3" name="ZoneTexte 2">
                <a:extLst>
                  <a:ext uri="{FF2B5EF4-FFF2-40B4-BE49-F238E27FC236}">
                    <a16:creationId xmlns:a16="http://schemas.microsoft.com/office/drawing/2014/main" id="{42554FFE-74B9-DBD1-A21A-FB0202619B3D}"/>
                  </a:ext>
                </a:extLst>
              </p:cNvPr>
              <p:cNvSpPr txBox="1">
                <a:spLocks noRot="1" noChangeAspect="1" noMove="1" noResize="1" noEditPoints="1" noAdjustHandles="1" noChangeArrowheads="1" noChangeShapeType="1" noTextEdit="1"/>
              </p:cNvSpPr>
              <p:nvPr/>
            </p:nvSpPr>
            <p:spPr>
              <a:xfrm>
                <a:off x="838380" y="674976"/>
                <a:ext cx="10515240" cy="6632393"/>
              </a:xfrm>
              <a:prstGeom prst="rect">
                <a:avLst/>
              </a:prstGeom>
              <a:blipFill>
                <a:blip r:embed="rId3"/>
                <a:stretch>
                  <a:fillRect l="-604" t="-574" r="-242"/>
                </a:stretch>
              </a:blipFill>
            </p:spPr>
            <p:txBody>
              <a:bodyPr/>
              <a:lstStyle/>
              <a:p>
                <a:r>
                  <a:rPr lang="en-GB">
                    <a:noFill/>
                  </a:rPr>
                  <a:t> </a:t>
                </a:r>
              </a:p>
            </p:txBody>
          </p:sp>
        </mc:Fallback>
      </mc:AlternateContent>
    </p:spTree>
    <p:extLst>
      <p:ext uri="{BB962C8B-B14F-4D97-AF65-F5344CB8AC3E}">
        <p14:creationId xmlns:p14="http://schemas.microsoft.com/office/powerpoint/2010/main" val="2555575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Introduction</a:t>
            </a:r>
            <a:endParaRPr lang="fr-FR" sz="1800" b="0" strike="noStrike" spc="-1" dirty="0">
              <a:solidFill>
                <a:srgbClr val="000000"/>
              </a:solidFill>
              <a:latin typeface="Calibri"/>
            </a:endParaRPr>
          </a:p>
        </p:txBody>
      </p:sp>
      <p:sp>
        <p:nvSpPr>
          <p:cNvPr id="89" name="PlaceHolder 2"/>
          <p:cNvSpPr>
            <a:spLocks noGrp="1"/>
          </p:cNvSpPr>
          <p:nvPr>
            <p:ph/>
          </p:nvPr>
        </p:nvSpPr>
        <p:spPr>
          <a:xfrm>
            <a:off x="677443" y="541080"/>
            <a:ext cx="4265260" cy="5111812"/>
          </a:xfrm>
          <a:prstGeom prst="rect">
            <a:avLst/>
          </a:prstGeom>
          <a:noFill/>
          <a:ln w="0">
            <a:noFill/>
          </a:ln>
        </p:spPr>
        <p:txBody>
          <a:bodyPr anchor="t">
            <a:noAutofit/>
          </a:bodyPr>
          <a:lstStyle/>
          <a:p>
            <a:pPr marL="0" indent="0">
              <a:buNone/>
            </a:pPr>
            <a:r>
              <a:rPr lang="fr-FR" sz="2400" b="1" dirty="0"/>
              <a:t>La distance change selon le mode de transport utilisé</a:t>
            </a:r>
            <a:r>
              <a:rPr lang="fr-FR" sz="2400" dirty="0"/>
              <a:t>. Si par exemple on veut se rendre du village de </a:t>
            </a:r>
            <a:r>
              <a:rPr lang="fr-FR" sz="2400" i="1" dirty="0" err="1"/>
              <a:t>Forossou</a:t>
            </a:r>
            <a:r>
              <a:rPr lang="fr-FR" sz="2400" dirty="0"/>
              <a:t> au village de </a:t>
            </a:r>
            <a:r>
              <a:rPr lang="fr-FR" sz="2400" i="1" dirty="0" err="1"/>
              <a:t>Fouéless</a:t>
            </a:r>
            <a:r>
              <a:rPr lang="fr-FR" sz="2400" dirty="0" err="1"/>
              <a:t>i</a:t>
            </a:r>
            <a:r>
              <a:rPr lang="fr-FR" sz="2400" dirty="0"/>
              <a:t> en voiture par la route, il faudra compter de 192 à 215 km et un temps supérieur à 4h. Mais si on se déplace en hélicoptère, il ne faudra que quelques minutes puisque la distance à vol d’oiseau est de moins de 20 km. On pourrait aussi imaginer de se déplacer à pieds puis en vélo, etc.</a:t>
            </a:r>
            <a:endParaRPr lang="fr-FR" sz="2400" b="0" strike="noStrike" spc="-1" dirty="0">
              <a:solidFill>
                <a:srgbClr val="000000"/>
              </a:solidFill>
              <a:latin typeface="Calibri"/>
            </a:endParaRPr>
          </a:p>
        </p:txBody>
      </p:sp>
      <p:pic>
        <p:nvPicPr>
          <p:cNvPr id="2" name="Picture 2">
            <a:extLst>
              <a:ext uri="{FF2B5EF4-FFF2-40B4-BE49-F238E27FC236}">
                <a16:creationId xmlns:a16="http://schemas.microsoft.com/office/drawing/2014/main" id="{1620AF51-8F53-5F8A-559C-EB7A4B9D9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7673" y="541080"/>
            <a:ext cx="5413851" cy="4875513"/>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2042989D-EB56-8A42-A1D6-1797A74F8CA7}"/>
              </a:ext>
            </a:extLst>
          </p:cNvPr>
          <p:cNvSpPr txBox="1"/>
          <p:nvPr/>
        </p:nvSpPr>
        <p:spPr>
          <a:xfrm>
            <a:off x="677443" y="5870806"/>
            <a:ext cx="10777271" cy="707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FR" sz="2000" dirty="0"/>
              <a:t>La distance ne se mesure donc pas dans l’absolu mais en fonction d’un moyen de transport  et d'objectifs qui vont impliquer des contraintes différentes.</a:t>
            </a:r>
            <a:endParaRPr lang="en-GB" sz="2000" dirty="0"/>
          </a:p>
        </p:txBody>
      </p:sp>
    </p:spTree>
    <p:extLst>
      <p:ext uri="{BB962C8B-B14F-4D97-AF65-F5344CB8AC3E}">
        <p14:creationId xmlns:p14="http://schemas.microsoft.com/office/powerpoint/2010/main" val="11474018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Indicateurs d'accessibilité</a:t>
            </a:r>
            <a:endParaRPr lang="fr-FR" sz="1800" b="0" strike="noStrike" spc="-1" dirty="0">
              <a:solidFill>
                <a:srgbClr val="000000"/>
              </a:solidFill>
              <a:latin typeface="Calibri"/>
            </a:endParaRPr>
          </a:p>
        </p:txBody>
      </p:sp>
      <p:pic>
        <p:nvPicPr>
          <p:cNvPr id="2" name="Picture 2">
            <a:extLst>
              <a:ext uri="{FF2B5EF4-FFF2-40B4-BE49-F238E27FC236}">
                <a16:creationId xmlns:a16="http://schemas.microsoft.com/office/drawing/2014/main" id="{B405DD66-CE99-402F-2B6E-6E1A681A24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380" y="1455480"/>
            <a:ext cx="5413851" cy="4875513"/>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1EEEFD72-9CE1-0751-F39A-C05EE1FE6422}"/>
              </a:ext>
            </a:extLst>
          </p:cNvPr>
          <p:cNvSpPr txBox="1"/>
          <p:nvPr/>
        </p:nvSpPr>
        <p:spPr>
          <a:xfrm>
            <a:off x="893380" y="977463"/>
            <a:ext cx="5557932" cy="369332"/>
          </a:xfrm>
          <a:prstGeom prst="rect">
            <a:avLst/>
          </a:prstGeom>
          <a:noFill/>
        </p:spPr>
        <p:txBody>
          <a:bodyPr wrap="none" rtlCol="0">
            <a:spAutoFit/>
          </a:bodyPr>
          <a:lstStyle/>
          <a:p>
            <a:r>
              <a:rPr lang="en-GB" b="1" dirty="0" err="1"/>
              <a:t>Exemple</a:t>
            </a:r>
            <a:r>
              <a:rPr lang="en-GB" b="1" dirty="0"/>
              <a:t> de </a:t>
            </a:r>
            <a:r>
              <a:rPr lang="en-GB" b="1" dirty="0" err="1"/>
              <a:t>calcul</a:t>
            </a:r>
            <a:r>
              <a:rPr lang="en-GB" b="1" dirty="0"/>
              <a:t> : la liaison </a:t>
            </a:r>
            <a:r>
              <a:rPr lang="en-GB" b="1" dirty="0" err="1"/>
              <a:t>Forossou-Ouésouli</a:t>
            </a:r>
            <a:endParaRPr lang="en-GB" b="1" dirty="0"/>
          </a:p>
        </p:txBody>
      </p:sp>
      <p:sp>
        <p:nvSpPr>
          <p:cNvPr id="4" name="ZoneTexte 3">
            <a:extLst>
              <a:ext uri="{FF2B5EF4-FFF2-40B4-BE49-F238E27FC236}">
                <a16:creationId xmlns:a16="http://schemas.microsoft.com/office/drawing/2014/main" id="{289DB20A-896D-59F0-9A1A-94ED86C343AE}"/>
              </a:ext>
            </a:extLst>
          </p:cNvPr>
          <p:cNvSpPr txBox="1"/>
          <p:nvPr/>
        </p:nvSpPr>
        <p:spPr>
          <a:xfrm>
            <a:off x="6705600" y="1346795"/>
            <a:ext cx="5139559" cy="5724644"/>
          </a:xfrm>
          <a:prstGeom prst="rect">
            <a:avLst/>
          </a:prstGeom>
          <a:noFill/>
        </p:spPr>
        <p:txBody>
          <a:bodyPr wrap="square" rtlCol="0">
            <a:spAutoFit/>
          </a:bodyPr>
          <a:lstStyle/>
          <a:p>
            <a:endParaRPr lang="en-GB" dirty="0"/>
          </a:p>
          <a:p>
            <a:r>
              <a:rPr lang="en-GB" dirty="0" err="1"/>
              <a:t>Eij</a:t>
            </a:r>
            <a:r>
              <a:rPr lang="en-GB" dirty="0"/>
              <a:t> = 20 km </a:t>
            </a:r>
            <a:endParaRPr lang="en-GB" b="1" dirty="0"/>
          </a:p>
          <a:p>
            <a:r>
              <a:rPr lang="en-GB" dirty="0" err="1"/>
              <a:t>Rij</a:t>
            </a:r>
            <a:r>
              <a:rPr lang="en-GB" dirty="0"/>
              <a:t> = 215 km</a:t>
            </a:r>
          </a:p>
          <a:p>
            <a:r>
              <a:rPr lang="en-GB" dirty="0" err="1"/>
              <a:t>Tij</a:t>
            </a:r>
            <a:r>
              <a:rPr lang="en-GB" dirty="0"/>
              <a:t> = 369 minutes</a:t>
            </a:r>
          </a:p>
          <a:p>
            <a:endParaRPr lang="en-GB" dirty="0"/>
          </a:p>
          <a:p>
            <a:r>
              <a:rPr lang="en-GB" b="1" dirty="0" err="1"/>
              <a:t>Indice</a:t>
            </a:r>
            <a:r>
              <a:rPr lang="en-GB" b="1" dirty="0"/>
              <a:t> de </a:t>
            </a:r>
            <a:r>
              <a:rPr lang="en-GB" b="1" dirty="0" err="1"/>
              <a:t>sinuosité</a:t>
            </a:r>
            <a:endParaRPr lang="en-GB" b="1" dirty="0"/>
          </a:p>
          <a:p>
            <a:endParaRPr lang="en-GB" dirty="0"/>
          </a:p>
          <a:p>
            <a:r>
              <a:rPr lang="en-GB" dirty="0"/>
              <a:t>I</a:t>
            </a:r>
            <a:r>
              <a:rPr lang="en-GB" baseline="30000" dirty="0"/>
              <a:t> </a:t>
            </a:r>
            <a:r>
              <a:rPr lang="en-GB" baseline="30000" dirty="0" err="1"/>
              <a:t>sinuosité</a:t>
            </a:r>
            <a:r>
              <a:rPr lang="en-GB" dirty="0"/>
              <a:t> =   </a:t>
            </a:r>
            <a:r>
              <a:rPr lang="en-GB" dirty="0" err="1"/>
              <a:t>Rij</a:t>
            </a:r>
            <a:r>
              <a:rPr lang="en-GB" dirty="0"/>
              <a:t> / </a:t>
            </a:r>
            <a:r>
              <a:rPr lang="en-GB" dirty="0" err="1"/>
              <a:t>Eij</a:t>
            </a:r>
            <a:r>
              <a:rPr lang="en-GB" dirty="0"/>
              <a:t> = 215 / 20 = </a:t>
            </a:r>
            <a:r>
              <a:rPr lang="en-GB" b="1" dirty="0">
                <a:solidFill>
                  <a:srgbClr val="FF0000"/>
                </a:solidFill>
              </a:rPr>
              <a:t>10.1 </a:t>
            </a:r>
          </a:p>
          <a:p>
            <a:endParaRPr lang="en-GB" b="1" baseline="30000" dirty="0">
              <a:solidFill>
                <a:srgbClr val="FF0000"/>
              </a:solidFill>
            </a:endParaRPr>
          </a:p>
          <a:p>
            <a:endParaRPr lang="en-GB" b="1" baseline="30000" dirty="0">
              <a:solidFill>
                <a:srgbClr val="FF0000"/>
              </a:solidFill>
            </a:endParaRPr>
          </a:p>
          <a:p>
            <a:r>
              <a:rPr lang="en-GB" b="1" baseline="30000" dirty="0">
                <a:solidFill>
                  <a:srgbClr val="FF0000"/>
                </a:solidFill>
              </a:rPr>
              <a:t> </a:t>
            </a:r>
            <a:r>
              <a:rPr lang="en-GB" b="1" dirty="0" err="1"/>
              <a:t>Indice</a:t>
            </a:r>
            <a:r>
              <a:rPr lang="en-GB" b="1" dirty="0"/>
              <a:t> de </a:t>
            </a:r>
            <a:r>
              <a:rPr lang="en-GB" b="1" dirty="0" err="1"/>
              <a:t>vitesse</a:t>
            </a:r>
            <a:r>
              <a:rPr lang="en-GB" b="1" dirty="0"/>
              <a:t> sur route</a:t>
            </a:r>
          </a:p>
          <a:p>
            <a:endParaRPr lang="en-GB" dirty="0"/>
          </a:p>
          <a:p>
            <a:r>
              <a:rPr lang="en-GB" dirty="0"/>
              <a:t>I</a:t>
            </a:r>
            <a:r>
              <a:rPr lang="en-GB" baseline="30000" dirty="0"/>
              <a:t> </a:t>
            </a:r>
            <a:r>
              <a:rPr lang="en-GB" baseline="30000" dirty="0" err="1"/>
              <a:t>vitesse</a:t>
            </a:r>
            <a:r>
              <a:rPr lang="en-GB" dirty="0"/>
              <a:t> =   </a:t>
            </a:r>
            <a:r>
              <a:rPr lang="en-GB" dirty="0" err="1"/>
              <a:t>Tij</a:t>
            </a:r>
            <a:r>
              <a:rPr lang="en-GB" dirty="0"/>
              <a:t> / </a:t>
            </a:r>
            <a:r>
              <a:rPr lang="en-GB" dirty="0" err="1"/>
              <a:t>Rij</a:t>
            </a:r>
            <a:r>
              <a:rPr lang="en-GB" dirty="0"/>
              <a:t> = 215 / 369 = </a:t>
            </a:r>
            <a:r>
              <a:rPr lang="en-GB" b="1" dirty="0">
                <a:solidFill>
                  <a:srgbClr val="FF0000"/>
                </a:solidFill>
              </a:rPr>
              <a:t>0.58 km / </a:t>
            </a:r>
            <a:r>
              <a:rPr lang="en-GB" b="1" dirty="0" err="1">
                <a:solidFill>
                  <a:srgbClr val="FF0000"/>
                </a:solidFill>
              </a:rPr>
              <a:t>mn</a:t>
            </a:r>
            <a:endParaRPr lang="en-GB" b="1" dirty="0">
              <a:solidFill>
                <a:srgbClr val="FF0000"/>
              </a:solidFill>
            </a:endParaRPr>
          </a:p>
          <a:p>
            <a:r>
              <a:rPr lang="en-GB" b="1" dirty="0">
                <a:solidFill>
                  <a:srgbClr val="FF0000"/>
                </a:solidFill>
              </a:rPr>
              <a:t>                                               </a:t>
            </a:r>
            <a:r>
              <a:rPr lang="en-GB" dirty="0"/>
              <a:t>=</a:t>
            </a:r>
            <a:r>
              <a:rPr lang="en-GB" b="1" dirty="0"/>
              <a:t> </a:t>
            </a:r>
            <a:r>
              <a:rPr lang="en-GB" b="1" dirty="0">
                <a:solidFill>
                  <a:srgbClr val="FF0000"/>
                </a:solidFill>
              </a:rPr>
              <a:t>35 km / h  </a:t>
            </a:r>
          </a:p>
          <a:p>
            <a:endParaRPr lang="en-GB" b="1" baseline="30000" dirty="0">
              <a:solidFill>
                <a:srgbClr val="FF0000"/>
              </a:solidFill>
            </a:endParaRPr>
          </a:p>
          <a:p>
            <a:endParaRPr lang="en-GB" b="1" baseline="30000" dirty="0">
              <a:solidFill>
                <a:srgbClr val="FF0000"/>
              </a:solidFill>
            </a:endParaRPr>
          </a:p>
          <a:p>
            <a:r>
              <a:rPr lang="en-GB" b="1" dirty="0" err="1"/>
              <a:t>Indice</a:t>
            </a:r>
            <a:r>
              <a:rPr lang="en-GB" b="1" dirty="0"/>
              <a:t> </a:t>
            </a:r>
            <a:r>
              <a:rPr lang="en-GB" b="1" dirty="0" err="1"/>
              <a:t>d'efficacité</a:t>
            </a:r>
            <a:endParaRPr lang="en-GB" b="1" dirty="0"/>
          </a:p>
          <a:p>
            <a:endParaRPr lang="en-GB" dirty="0"/>
          </a:p>
          <a:p>
            <a:r>
              <a:rPr lang="en-GB" dirty="0"/>
              <a:t>I</a:t>
            </a:r>
            <a:r>
              <a:rPr lang="en-GB" baseline="30000" dirty="0"/>
              <a:t> </a:t>
            </a:r>
            <a:r>
              <a:rPr lang="en-GB" baseline="30000" dirty="0" err="1"/>
              <a:t>efficacité</a:t>
            </a:r>
            <a:r>
              <a:rPr lang="en-GB" dirty="0"/>
              <a:t> =   </a:t>
            </a:r>
            <a:r>
              <a:rPr lang="en-GB" dirty="0" err="1"/>
              <a:t>Tij</a:t>
            </a:r>
            <a:r>
              <a:rPr lang="en-GB" dirty="0"/>
              <a:t> / </a:t>
            </a:r>
            <a:r>
              <a:rPr lang="en-GB" dirty="0" err="1"/>
              <a:t>Eij</a:t>
            </a:r>
            <a:r>
              <a:rPr lang="en-GB" dirty="0"/>
              <a:t> = 20 / 369 = </a:t>
            </a:r>
            <a:r>
              <a:rPr lang="en-GB" b="1" dirty="0">
                <a:solidFill>
                  <a:srgbClr val="FF0000"/>
                </a:solidFill>
              </a:rPr>
              <a:t>0.054 km / </a:t>
            </a:r>
            <a:r>
              <a:rPr lang="en-GB" b="1" dirty="0" err="1">
                <a:solidFill>
                  <a:srgbClr val="FF0000"/>
                </a:solidFill>
              </a:rPr>
              <a:t>mn</a:t>
            </a:r>
            <a:endParaRPr lang="en-GB" b="1" dirty="0">
              <a:solidFill>
                <a:srgbClr val="FF0000"/>
              </a:solidFill>
            </a:endParaRPr>
          </a:p>
          <a:p>
            <a:r>
              <a:rPr lang="en-GB" b="1" dirty="0">
                <a:solidFill>
                  <a:srgbClr val="FF0000"/>
                </a:solidFill>
              </a:rPr>
              <a:t>                                               </a:t>
            </a:r>
            <a:r>
              <a:rPr lang="en-GB" dirty="0"/>
              <a:t>=</a:t>
            </a:r>
            <a:r>
              <a:rPr lang="en-GB" b="1" dirty="0"/>
              <a:t> </a:t>
            </a:r>
            <a:r>
              <a:rPr lang="en-GB" b="1" dirty="0">
                <a:solidFill>
                  <a:srgbClr val="FF0000"/>
                </a:solidFill>
              </a:rPr>
              <a:t>3.3 km / h  </a:t>
            </a:r>
          </a:p>
          <a:p>
            <a:endParaRPr lang="en-GB" b="1" dirty="0">
              <a:solidFill>
                <a:srgbClr val="FF0000"/>
              </a:solidFill>
            </a:endParaRPr>
          </a:p>
          <a:p>
            <a:endParaRPr lang="en-GB" b="1" baseline="30000" dirty="0">
              <a:solidFill>
                <a:srgbClr val="FF0000"/>
              </a:solidFill>
            </a:endParaRPr>
          </a:p>
        </p:txBody>
      </p:sp>
      <p:cxnSp>
        <p:nvCxnSpPr>
          <p:cNvPr id="7" name="Connecteur droit avec flèche 6">
            <a:extLst>
              <a:ext uri="{FF2B5EF4-FFF2-40B4-BE49-F238E27FC236}">
                <a16:creationId xmlns:a16="http://schemas.microsoft.com/office/drawing/2014/main" id="{4C1897B7-A84E-0100-9C27-B62C67D5F71B}"/>
              </a:ext>
            </a:extLst>
          </p:cNvPr>
          <p:cNvCxnSpPr>
            <a:cxnSpLocks/>
          </p:cNvCxnSpPr>
          <p:nvPr/>
        </p:nvCxnSpPr>
        <p:spPr>
          <a:xfrm flipV="1">
            <a:off x="2804984" y="4132734"/>
            <a:ext cx="589034" cy="216844"/>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4041513A-F0A8-19CF-A78E-61584D1D99DF}"/>
              </a:ext>
            </a:extLst>
          </p:cNvPr>
          <p:cNvSpPr txBox="1"/>
          <p:nvPr/>
        </p:nvSpPr>
        <p:spPr>
          <a:xfrm rot="20361575">
            <a:off x="2801988" y="4215692"/>
            <a:ext cx="902811" cy="369332"/>
          </a:xfrm>
          <a:prstGeom prst="rect">
            <a:avLst/>
          </a:prstGeom>
          <a:noFill/>
        </p:spPr>
        <p:txBody>
          <a:bodyPr wrap="none" rtlCol="0">
            <a:spAutoFit/>
          </a:bodyPr>
          <a:lstStyle/>
          <a:p>
            <a:r>
              <a:rPr lang="en-GB" b="1" dirty="0">
                <a:solidFill>
                  <a:srgbClr val="C00000"/>
                </a:solidFill>
              </a:rPr>
              <a:t>20 km </a:t>
            </a:r>
          </a:p>
        </p:txBody>
      </p:sp>
    </p:spTree>
    <p:extLst>
      <p:ext uri="{BB962C8B-B14F-4D97-AF65-F5344CB8AC3E}">
        <p14:creationId xmlns:p14="http://schemas.microsoft.com/office/powerpoint/2010/main" val="25551127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Indicateurs d'accessibilité</a:t>
            </a:r>
            <a:endParaRPr lang="fr-FR" sz="1800" b="0" strike="noStrike" spc="-1" dirty="0">
              <a:solidFill>
                <a:srgbClr val="000000"/>
              </a:solidFill>
              <a:latin typeface="Calibri"/>
            </a:endParaRPr>
          </a:p>
        </p:txBody>
      </p:sp>
      <p:pic>
        <p:nvPicPr>
          <p:cNvPr id="2" name="Image 1">
            <a:extLst>
              <a:ext uri="{FF2B5EF4-FFF2-40B4-BE49-F238E27FC236}">
                <a16:creationId xmlns:a16="http://schemas.microsoft.com/office/drawing/2014/main" id="{0E5BB86B-26B6-730E-0386-169DEE2901F7}"/>
              </a:ext>
            </a:extLst>
          </p:cNvPr>
          <p:cNvPicPr>
            <a:picLocks noChangeAspect="1"/>
          </p:cNvPicPr>
          <p:nvPr/>
        </p:nvPicPr>
        <p:blipFill>
          <a:blip r:embed="rId3"/>
          <a:stretch>
            <a:fillRect/>
          </a:stretch>
        </p:blipFill>
        <p:spPr>
          <a:xfrm>
            <a:off x="689919" y="1231040"/>
            <a:ext cx="6563497" cy="5626960"/>
          </a:xfrm>
          <a:prstGeom prst="rect">
            <a:avLst/>
          </a:prstGeom>
        </p:spPr>
      </p:pic>
      <p:sp>
        <p:nvSpPr>
          <p:cNvPr id="3" name="ZoneTexte 2">
            <a:extLst>
              <a:ext uri="{FF2B5EF4-FFF2-40B4-BE49-F238E27FC236}">
                <a16:creationId xmlns:a16="http://schemas.microsoft.com/office/drawing/2014/main" id="{A2147BCC-F9AF-FAAC-C250-95CC4F50BF75}"/>
              </a:ext>
            </a:extLst>
          </p:cNvPr>
          <p:cNvSpPr txBox="1"/>
          <p:nvPr/>
        </p:nvSpPr>
        <p:spPr>
          <a:xfrm>
            <a:off x="1030013" y="663943"/>
            <a:ext cx="6038051" cy="369332"/>
          </a:xfrm>
          <a:prstGeom prst="rect">
            <a:avLst/>
          </a:prstGeom>
          <a:noFill/>
        </p:spPr>
        <p:txBody>
          <a:bodyPr wrap="square">
            <a:spAutoFit/>
          </a:bodyPr>
          <a:lstStyle/>
          <a:p>
            <a:r>
              <a:rPr lang="fr-FR" b="1" dirty="0"/>
              <a:t>Indice de sinuosité des plus courts chemins routiers</a:t>
            </a:r>
            <a:endParaRPr lang="en-GB" b="1" dirty="0"/>
          </a:p>
        </p:txBody>
      </p:sp>
      <p:pic>
        <p:nvPicPr>
          <p:cNvPr id="4" name="Image 3">
            <a:extLst>
              <a:ext uri="{FF2B5EF4-FFF2-40B4-BE49-F238E27FC236}">
                <a16:creationId xmlns:a16="http://schemas.microsoft.com/office/drawing/2014/main" id="{A505E2D6-23D8-7A2F-0180-43AB88372777}"/>
              </a:ext>
            </a:extLst>
          </p:cNvPr>
          <p:cNvPicPr>
            <a:picLocks noChangeAspect="1"/>
          </p:cNvPicPr>
          <p:nvPr/>
        </p:nvPicPr>
        <p:blipFill>
          <a:blip r:embed="rId4"/>
          <a:stretch>
            <a:fillRect/>
          </a:stretch>
        </p:blipFill>
        <p:spPr>
          <a:xfrm>
            <a:off x="7525264" y="1727885"/>
            <a:ext cx="4469027" cy="2440201"/>
          </a:xfrm>
          <a:prstGeom prst="rect">
            <a:avLst/>
          </a:prstGeom>
          <a:ln>
            <a:solidFill>
              <a:srgbClr val="C00000"/>
            </a:solidFill>
          </a:ln>
        </p:spPr>
      </p:pic>
      <p:sp>
        <p:nvSpPr>
          <p:cNvPr id="5" name="ZoneTexte 4">
            <a:extLst>
              <a:ext uri="{FF2B5EF4-FFF2-40B4-BE49-F238E27FC236}">
                <a16:creationId xmlns:a16="http://schemas.microsoft.com/office/drawing/2014/main" id="{198AEFDA-1BF6-23D9-4538-613DA7697BF6}"/>
              </a:ext>
            </a:extLst>
          </p:cNvPr>
          <p:cNvSpPr txBox="1"/>
          <p:nvPr/>
        </p:nvSpPr>
        <p:spPr>
          <a:xfrm>
            <a:off x="8279027" y="1231040"/>
            <a:ext cx="2505814" cy="369332"/>
          </a:xfrm>
          <a:prstGeom prst="rect">
            <a:avLst/>
          </a:prstGeom>
          <a:noFill/>
        </p:spPr>
        <p:txBody>
          <a:bodyPr wrap="none" rtlCol="0">
            <a:spAutoFit/>
          </a:bodyPr>
          <a:lstStyle/>
          <a:p>
            <a:r>
              <a:rPr lang="en-GB" b="1" dirty="0" err="1"/>
              <a:t>Bondoukou</a:t>
            </a:r>
            <a:r>
              <a:rPr lang="en-GB" b="1" dirty="0"/>
              <a:t> - </a:t>
            </a:r>
            <a:r>
              <a:rPr lang="en-GB" b="1" dirty="0" err="1"/>
              <a:t>Bouaké</a:t>
            </a:r>
            <a:endParaRPr lang="en-GB" b="1" dirty="0"/>
          </a:p>
        </p:txBody>
      </p:sp>
      <p:sp>
        <p:nvSpPr>
          <p:cNvPr id="7" name="ZoneTexte 6">
            <a:extLst>
              <a:ext uri="{FF2B5EF4-FFF2-40B4-BE49-F238E27FC236}">
                <a16:creationId xmlns:a16="http://schemas.microsoft.com/office/drawing/2014/main" id="{0A3AA0CB-9FE5-79CF-D999-58B333EC6129}"/>
              </a:ext>
            </a:extLst>
          </p:cNvPr>
          <p:cNvSpPr txBox="1"/>
          <p:nvPr/>
        </p:nvSpPr>
        <p:spPr>
          <a:xfrm>
            <a:off x="8473887" y="4573713"/>
            <a:ext cx="2807832"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err="1"/>
              <a:t>Eij</a:t>
            </a:r>
            <a:r>
              <a:rPr lang="en-GB" dirty="0"/>
              <a:t> = 250 km </a:t>
            </a:r>
            <a:endParaRPr lang="en-GB" b="1" dirty="0"/>
          </a:p>
          <a:p>
            <a:r>
              <a:rPr lang="en-GB" dirty="0" err="1"/>
              <a:t>Rij</a:t>
            </a:r>
            <a:r>
              <a:rPr lang="en-GB" dirty="0"/>
              <a:t> = 400 km</a:t>
            </a:r>
          </a:p>
          <a:p>
            <a:r>
              <a:rPr lang="en-GB" dirty="0" err="1"/>
              <a:t>Tij</a:t>
            </a:r>
            <a:r>
              <a:rPr lang="en-GB" dirty="0"/>
              <a:t> = 411 minutes</a:t>
            </a:r>
          </a:p>
          <a:p>
            <a:r>
              <a:rPr lang="en-GB" dirty="0"/>
              <a:t>I</a:t>
            </a:r>
            <a:r>
              <a:rPr lang="en-GB" baseline="30000" dirty="0"/>
              <a:t> </a:t>
            </a:r>
            <a:r>
              <a:rPr lang="en-GB" baseline="30000" dirty="0" err="1"/>
              <a:t>sinuosité</a:t>
            </a:r>
            <a:r>
              <a:rPr lang="en-GB" dirty="0"/>
              <a:t> =  </a:t>
            </a:r>
            <a:r>
              <a:rPr lang="en-GB" b="1" dirty="0">
                <a:solidFill>
                  <a:srgbClr val="FF0000"/>
                </a:solidFill>
              </a:rPr>
              <a:t>1.60</a:t>
            </a:r>
          </a:p>
          <a:p>
            <a:r>
              <a:rPr lang="en-GB" dirty="0"/>
              <a:t>I</a:t>
            </a:r>
            <a:r>
              <a:rPr lang="en-GB" baseline="30000" dirty="0"/>
              <a:t> </a:t>
            </a:r>
            <a:r>
              <a:rPr lang="en-GB" baseline="30000" dirty="0" err="1"/>
              <a:t>vitesse</a:t>
            </a:r>
            <a:r>
              <a:rPr lang="en-GB" baseline="30000" dirty="0"/>
              <a:t>    </a:t>
            </a:r>
            <a:r>
              <a:rPr lang="en-GB" dirty="0"/>
              <a:t>=  </a:t>
            </a:r>
            <a:r>
              <a:rPr lang="en-GB" b="1" dirty="0"/>
              <a:t>58.5 km/h</a:t>
            </a:r>
          </a:p>
          <a:p>
            <a:r>
              <a:rPr lang="en-GB" dirty="0"/>
              <a:t>I</a:t>
            </a:r>
            <a:r>
              <a:rPr lang="en-GB" baseline="30000" dirty="0"/>
              <a:t> </a:t>
            </a:r>
            <a:r>
              <a:rPr lang="en-GB" baseline="30000" dirty="0" err="1"/>
              <a:t>efficacité</a:t>
            </a:r>
            <a:r>
              <a:rPr lang="en-GB" baseline="30000" dirty="0"/>
              <a:t>  </a:t>
            </a:r>
            <a:r>
              <a:rPr lang="en-GB" dirty="0"/>
              <a:t>=  </a:t>
            </a:r>
            <a:r>
              <a:rPr lang="en-GB" b="1" dirty="0"/>
              <a:t>36.6 km/h</a:t>
            </a:r>
          </a:p>
          <a:p>
            <a:endParaRPr lang="en-GB" dirty="0"/>
          </a:p>
        </p:txBody>
      </p:sp>
      <p:sp>
        <p:nvSpPr>
          <p:cNvPr id="8" name="Rectangle : coins arrondis 7">
            <a:extLst>
              <a:ext uri="{FF2B5EF4-FFF2-40B4-BE49-F238E27FC236}">
                <a16:creationId xmlns:a16="http://schemas.microsoft.com/office/drawing/2014/main" id="{BFBC1D47-01A7-CADD-F10A-7D3091F8A7D7}"/>
              </a:ext>
            </a:extLst>
          </p:cNvPr>
          <p:cNvSpPr/>
          <p:nvPr/>
        </p:nvSpPr>
        <p:spPr>
          <a:xfrm>
            <a:off x="2471351" y="2656703"/>
            <a:ext cx="383060" cy="345989"/>
          </a:xfrm>
          <a:prstGeom prst="roundRect">
            <a:avLst/>
          </a:prstGeom>
          <a:solidFill>
            <a:srgbClr val="FF0000">
              <a:alpha val="4157"/>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Connecteur droit avec flèche 9">
            <a:extLst>
              <a:ext uri="{FF2B5EF4-FFF2-40B4-BE49-F238E27FC236}">
                <a16:creationId xmlns:a16="http://schemas.microsoft.com/office/drawing/2014/main" id="{FBB0EB44-F220-E819-D6C5-AAACF9E30245}"/>
              </a:ext>
            </a:extLst>
          </p:cNvPr>
          <p:cNvCxnSpPr/>
          <p:nvPr/>
        </p:nvCxnSpPr>
        <p:spPr>
          <a:xfrm>
            <a:off x="2854411" y="2656703"/>
            <a:ext cx="4670853"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519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Indicateurs d'accessibilité</a:t>
            </a:r>
            <a:endParaRPr lang="fr-FR" sz="1800" b="0" strike="noStrike" spc="-1" dirty="0">
              <a:solidFill>
                <a:srgbClr val="000000"/>
              </a:solidFill>
              <a:latin typeface="Calibri"/>
            </a:endParaRPr>
          </a:p>
        </p:txBody>
      </p:sp>
      <p:pic>
        <p:nvPicPr>
          <p:cNvPr id="2" name="Image 1">
            <a:extLst>
              <a:ext uri="{FF2B5EF4-FFF2-40B4-BE49-F238E27FC236}">
                <a16:creationId xmlns:a16="http://schemas.microsoft.com/office/drawing/2014/main" id="{341467AF-DC0C-9A6B-E419-E5CB8278B282}"/>
              </a:ext>
            </a:extLst>
          </p:cNvPr>
          <p:cNvPicPr>
            <a:picLocks noChangeAspect="1"/>
          </p:cNvPicPr>
          <p:nvPr/>
        </p:nvPicPr>
        <p:blipFill>
          <a:blip r:embed="rId3"/>
          <a:stretch>
            <a:fillRect/>
          </a:stretch>
        </p:blipFill>
        <p:spPr>
          <a:xfrm>
            <a:off x="593029" y="1156138"/>
            <a:ext cx="6477906" cy="5553582"/>
          </a:xfrm>
          <a:prstGeom prst="rect">
            <a:avLst/>
          </a:prstGeom>
        </p:spPr>
      </p:pic>
      <p:sp>
        <p:nvSpPr>
          <p:cNvPr id="3" name="ZoneTexte 2">
            <a:extLst>
              <a:ext uri="{FF2B5EF4-FFF2-40B4-BE49-F238E27FC236}">
                <a16:creationId xmlns:a16="http://schemas.microsoft.com/office/drawing/2014/main" id="{C7A3F6AA-87B0-29A7-5DB3-804CBD96FCAD}"/>
              </a:ext>
            </a:extLst>
          </p:cNvPr>
          <p:cNvSpPr txBox="1"/>
          <p:nvPr/>
        </p:nvSpPr>
        <p:spPr>
          <a:xfrm>
            <a:off x="1030013" y="663943"/>
            <a:ext cx="6038051" cy="369332"/>
          </a:xfrm>
          <a:prstGeom prst="rect">
            <a:avLst/>
          </a:prstGeom>
          <a:noFill/>
        </p:spPr>
        <p:txBody>
          <a:bodyPr wrap="square">
            <a:spAutoFit/>
          </a:bodyPr>
          <a:lstStyle/>
          <a:p>
            <a:r>
              <a:rPr lang="fr-FR" b="1" dirty="0"/>
              <a:t>Indice de vitesse des plus courts chemins routiers</a:t>
            </a:r>
            <a:endParaRPr lang="en-GB" b="1" dirty="0"/>
          </a:p>
        </p:txBody>
      </p:sp>
      <p:sp>
        <p:nvSpPr>
          <p:cNvPr id="4" name="ZoneTexte 3">
            <a:extLst>
              <a:ext uri="{FF2B5EF4-FFF2-40B4-BE49-F238E27FC236}">
                <a16:creationId xmlns:a16="http://schemas.microsoft.com/office/drawing/2014/main" id="{ADBA704D-B894-0609-5E30-64525F1D64ED}"/>
              </a:ext>
            </a:extLst>
          </p:cNvPr>
          <p:cNvSpPr txBox="1"/>
          <p:nvPr/>
        </p:nvSpPr>
        <p:spPr>
          <a:xfrm>
            <a:off x="8473887" y="4573713"/>
            <a:ext cx="2688100"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err="1"/>
              <a:t>Eij</a:t>
            </a:r>
            <a:r>
              <a:rPr lang="en-GB" dirty="0"/>
              <a:t> = 215 km </a:t>
            </a:r>
            <a:endParaRPr lang="en-GB" b="1" dirty="0"/>
          </a:p>
          <a:p>
            <a:r>
              <a:rPr lang="en-GB" dirty="0" err="1"/>
              <a:t>Rij</a:t>
            </a:r>
            <a:r>
              <a:rPr lang="en-GB" dirty="0"/>
              <a:t> = 234 km</a:t>
            </a:r>
          </a:p>
          <a:p>
            <a:r>
              <a:rPr lang="en-GB" dirty="0" err="1"/>
              <a:t>Tij</a:t>
            </a:r>
            <a:r>
              <a:rPr lang="en-GB" dirty="0"/>
              <a:t> = 167 minutes</a:t>
            </a:r>
          </a:p>
          <a:p>
            <a:r>
              <a:rPr lang="en-GB" dirty="0"/>
              <a:t>I</a:t>
            </a:r>
            <a:r>
              <a:rPr lang="en-GB" baseline="30000" dirty="0"/>
              <a:t> </a:t>
            </a:r>
            <a:r>
              <a:rPr lang="en-GB" baseline="30000" dirty="0" err="1"/>
              <a:t>sinuosité</a:t>
            </a:r>
            <a:r>
              <a:rPr lang="en-GB" dirty="0"/>
              <a:t> =  </a:t>
            </a:r>
            <a:r>
              <a:rPr lang="en-GB" b="1" dirty="0">
                <a:solidFill>
                  <a:schemeClr val="tx1"/>
                </a:solidFill>
              </a:rPr>
              <a:t>1.09</a:t>
            </a:r>
          </a:p>
          <a:p>
            <a:r>
              <a:rPr lang="en-GB" dirty="0"/>
              <a:t>I</a:t>
            </a:r>
            <a:r>
              <a:rPr lang="en-GB" baseline="30000" dirty="0"/>
              <a:t> </a:t>
            </a:r>
            <a:r>
              <a:rPr lang="en-GB" baseline="30000" dirty="0" err="1"/>
              <a:t>vitesse</a:t>
            </a:r>
            <a:r>
              <a:rPr lang="en-GB" baseline="30000" dirty="0"/>
              <a:t>    </a:t>
            </a:r>
            <a:r>
              <a:rPr lang="en-GB" dirty="0"/>
              <a:t>=  </a:t>
            </a:r>
            <a:r>
              <a:rPr lang="en-GB" b="1" dirty="0">
                <a:solidFill>
                  <a:srgbClr val="FF0000"/>
                </a:solidFill>
              </a:rPr>
              <a:t>83.9 km/h</a:t>
            </a:r>
          </a:p>
          <a:p>
            <a:r>
              <a:rPr lang="en-GB" dirty="0"/>
              <a:t>I</a:t>
            </a:r>
            <a:r>
              <a:rPr lang="en-GB" baseline="30000" dirty="0"/>
              <a:t> </a:t>
            </a:r>
            <a:r>
              <a:rPr lang="en-GB" baseline="30000" dirty="0" err="1"/>
              <a:t>efficacité</a:t>
            </a:r>
            <a:r>
              <a:rPr lang="en-GB" baseline="30000" dirty="0"/>
              <a:t>  </a:t>
            </a:r>
            <a:r>
              <a:rPr lang="en-GB" dirty="0"/>
              <a:t>=  </a:t>
            </a:r>
            <a:r>
              <a:rPr lang="en-GB" b="1" dirty="0"/>
              <a:t>76.9 km/h</a:t>
            </a:r>
          </a:p>
          <a:p>
            <a:endParaRPr lang="en-GB" dirty="0"/>
          </a:p>
        </p:txBody>
      </p:sp>
      <p:pic>
        <p:nvPicPr>
          <p:cNvPr id="5" name="Image 4">
            <a:extLst>
              <a:ext uri="{FF2B5EF4-FFF2-40B4-BE49-F238E27FC236}">
                <a16:creationId xmlns:a16="http://schemas.microsoft.com/office/drawing/2014/main" id="{BA1312B2-8011-84F1-1721-3C60039A0885}"/>
              </a:ext>
            </a:extLst>
          </p:cNvPr>
          <p:cNvPicPr>
            <a:picLocks noChangeAspect="1"/>
          </p:cNvPicPr>
          <p:nvPr/>
        </p:nvPicPr>
        <p:blipFill>
          <a:blip r:embed="rId4"/>
          <a:stretch>
            <a:fillRect/>
          </a:stretch>
        </p:blipFill>
        <p:spPr>
          <a:xfrm>
            <a:off x="7569555" y="1033275"/>
            <a:ext cx="3592432" cy="3329571"/>
          </a:xfrm>
          <a:prstGeom prst="rect">
            <a:avLst/>
          </a:prstGeom>
          <a:ln>
            <a:solidFill>
              <a:schemeClr val="accent2"/>
            </a:solidFill>
          </a:ln>
        </p:spPr>
      </p:pic>
      <p:sp>
        <p:nvSpPr>
          <p:cNvPr id="6" name="Rectangle : coins arrondis 5">
            <a:extLst>
              <a:ext uri="{FF2B5EF4-FFF2-40B4-BE49-F238E27FC236}">
                <a16:creationId xmlns:a16="http://schemas.microsoft.com/office/drawing/2014/main" id="{C194C3BA-C692-BF58-D2E1-12051AD17E45}"/>
              </a:ext>
            </a:extLst>
          </p:cNvPr>
          <p:cNvSpPr/>
          <p:nvPr/>
        </p:nvSpPr>
        <p:spPr>
          <a:xfrm>
            <a:off x="6709718" y="1878227"/>
            <a:ext cx="383060" cy="345989"/>
          </a:xfrm>
          <a:prstGeom prst="roundRect">
            <a:avLst/>
          </a:prstGeom>
          <a:solidFill>
            <a:srgbClr val="FF0000">
              <a:alpha val="4157"/>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Connecteur droit avec flèche 6">
            <a:extLst>
              <a:ext uri="{FF2B5EF4-FFF2-40B4-BE49-F238E27FC236}">
                <a16:creationId xmlns:a16="http://schemas.microsoft.com/office/drawing/2014/main" id="{BF2F8984-C57E-C81C-28A0-9778507A99DA}"/>
              </a:ext>
            </a:extLst>
          </p:cNvPr>
          <p:cNvCxnSpPr>
            <a:cxnSpLocks/>
            <a:stCxn id="6" idx="3"/>
          </p:cNvCxnSpPr>
          <p:nvPr/>
        </p:nvCxnSpPr>
        <p:spPr>
          <a:xfrm>
            <a:off x="7092778" y="2051222"/>
            <a:ext cx="476777"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3319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Indicateurs d'accessibilité</a:t>
            </a:r>
            <a:endParaRPr lang="fr-FR" sz="1800" b="0" strike="noStrike" spc="-1" dirty="0">
              <a:solidFill>
                <a:srgbClr val="000000"/>
              </a:solidFill>
              <a:latin typeface="Calibri"/>
            </a:endParaRPr>
          </a:p>
        </p:txBody>
      </p:sp>
      <p:pic>
        <p:nvPicPr>
          <p:cNvPr id="2" name="Image 1">
            <a:extLst>
              <a:ext uri="{FF2B5EF4-FFF2-40B4-BE49-F238E27FC236}">
                <a16:creationId xmlns:a16="http://schemas.microsoft.com/office/drawing/2014/main" id="{E72493D9-D823-C749-E45D-8CC3658F7BBE}"/>
              </a:ext>
            </a:extLst>
          </p:cNvPr>
          <p:cNvPicPr>
            <a:picLocks noChangeAspect="1"/>
          </p:cNvPicPr>
          <p:nvPr/>
        </p:nvPicPr>
        <p:blipFill>
          <a:blip r:embed="rId3"/>
          <a:stretch>
            <a:fillRect/>
          </a:stretch>
        </p:blipFill>
        <p:spPr>
          <a:xfrm>
            <a:off x="714633" y="1110572"/>
            <a:ext cx="6487817" cy="5562078"/>
          </a:xfrm>
          <a:prstGeom prst="rect">
            <a:avLst/>
          </a:prstGeom>
        </p:spPr>
      </p:pic>
      <p:sp>
        <p:nvSpPr>
          <p:cNvPr id="3" name="ZoneTexte 2">
            <a:extLst>
              <a:ext uri="{FF2B5EF4-FFF2-40B4-BE49-F238E27FC236}">
                <a16:creationId xmlns:a16="http://schemas.microsoft.com/office/drawing/2014/main" id="{36930747-E3AE-2FC0-71AE-EE8E8F7331E0}"/>
              </a:ext>
            </a:extLst>
          </p:cNvPr>
          <p:cNvSpPr txBox="1"/>
          <p:nvPr/>
        </p:nvSpPr>
        <p:spPr>
          <a:xfrm>
            <a:off x="844662" y="641159"/>
            <a:ext cx="6038051" cy="369332"/>
          </a:xfrm>
          <a:prstGeom prst="rect">
            <a:avLst/>
          </a:prstGeom>
          <a:noFill/>
        </p:spPr>
        <p:txBody>
          <a:bodyPr wrap="square">
            <a:spAutoFit/>
          </a:bodyPr>
          <a:lstStyle/>
          <a:p>
            <a:r>
              <a:rPr lang="fr-FR" b="1" dirty="0"/>
              <a:t>Indice d'efficacité des plus courts chemins routiers</a:t>
            </a:r>
            <a:endParaRPr lang="en-GB" b="1" dirty="0"/>
          </a:p>
        </p:txBody>
      </p:sp>
      <p:sp>
        <p:nvSpPr>
          <p:cNvPr id="4" name="ZoneTexte 3">
            <a:extLst>
              <a:ext uri="{FF2B5EF4-FFF2-40B4-BE49-F238E27FC236}">
                <a16:creationId xmlns:a16="http://schemas.microsoft.com/office/drawing/2014/main" id="{40E27C80-DCF5-B138-8E51-CE9DABF5BDF1}"/>
              </a:ext>
            </a:extLst>
          </p:cNvPr>
          <p:cNvSpPr txBox="1"/>
          <p:nvPr/>
        </p:nvSpPr>
        <p:spPr>
          <a:xfrm>
            <a:off x="8473887" y="4573713"/>
            <a:ext cx="2807832"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err="1"/>
              <a:t>Eij</a:t>
            </a:r>
            <a:r>
              <a:rPr lang="en-GB" dirty="0"/>
              <a:t> = 202 km </a:t>
            </a:r>
            <a:endParaRPr lang="en-GB" b="1" dirty="0"/>
          </a:p>
          <a:p>
            <a:r>
              <a:rPr lang="en-GB" dirty="0" err="1"/>
              <a:t>Rij</a:t>
            </a:r>
            <a:r>
              <a:rPr lang="en-GB" dirty="0"/>
              <a:t> = 294 km</a:t>
            </a:r>
          </a:p>
          <a:p>
            <a:r>
              <a:rPr lang="en-GB" dirty="0" err="1"/>
              <a:t>Tij</a:t>
            </a:r>
            <a:r>
              <a:rPr lang="en-GB" dirty="0"/>
              <a:t> = 358 minutes</a:t>
            </a:r>
          </a:p>
          <a:p>
            <a:r>
              <a:rPr lang="en-GB" dirty="0"/>
              <a:t>I</a:t>
            </a:r>
            <a:r>
              <a:rPr lang="en-GB" baseline="30000" dirty="0"/>
              <a:t> </a:t>
            </a:r>
            <a:r>
              <a:rPr lang="en-GB" baseline="30000" dirty="0" err="1"/>
              <a:t>sinuosité</a:t>
            </a:r>
            <a:r>
              <a:rPr lang="en-GB" dirty="0"/>
              <a:t> =  </a:t>
            </a:r>
            <a:r>
              <a:rPr lang="en-GB" b="1" dirty="0">
                <a:solidFill>
                  <a:schemeClr val="tx1"/>
                </a:solidFill>
              </a:rPr>
              <a:t>1.46</a:t>
            </a:r>
          </a:p>
          <a:p>
            <a:r>
              <a:rPr lang="en-GB" dirty="0"/>
              <a:t>I</a:t>
            </a:r>
            <a:r>
              <a:rPr lang="en-GB" baseline="30000" dirty="0"/>
              <a:t> </a:t>
            </a:r>
            <a:r>
              <a:rPr lang="en-GB" baseline="30000" dirty="0" err="1"/>
              <a:t>vitesse</a:t>
            </a:r>
            <a:r>
              <a:rPr lang="en-GB" baseline="30000" dirty="0"/>
              <a:t>    </a:t>
            </a:r>
            <a:r>
              <a:rPr lang="en-GB" dirty="0"/>
              <a:t>=  </a:t>
            </a:r>
            <a:r>
              <a:rPr lang="en-GB" b="1" dirty="0"/>
              <a:t>49.5 km/h</a:t>
            </a:r>
          </a:p>
          <a:p>
            <a:r>
              <a:rPr lang="en-GB" dirty="0"/>
              <a:t>I</a:t>
            </a:r>
            <a:r>
              <a:rPr lang="en-GB" baseline="30000" dirty="0"/>
              <a:t> </a:t>
            </a:r>
            <a:r>
              <a:rPr lang="en-GB" baseline="30000" dirty="0" err="1"/>
              <a:t>efficacité</a:t>
            </a:r>
            <a:r>
              <a:rPr lang="en-GB" baseline="30000" dirty="0"/>
              <a:t>  </a:t>
            </a:r>
            <a:r>
              <a:rPr lang="en-GB" dirty="0"/>
              <a:t>=  </a:t>
            </a:r>
            <a:r>
              <a:rPr lang="en-GB" b="1" dirty="0">
                <a:solidFill>
                  <a:srgbClr val="FF0000"/>
                </a:solidFill>
              </a:rPr>
              <a:t>34.0 km/h</a:t>
            </a:r>
          </a:p>
          <a:p>
            <a:endParaRPr lang="en-GB" dirty="0"/>
          </a:p>
        </p:txBody>
      </p:sp>
      <p:pic>
        <p:nvPicPr>
          <p:cNvPr id="5" name="Image 4">
            <a:extLst>
              <a:ext uri="{FF2B5EF4-FFF2-40B4-BE49-F238E27FC236}">
                <a16:creationId xmlns:a16="http://schemas.microsoft.com/office/drawing/2014/main" id="{9C86B5E5-A406-9AA1-B9E3-099AB02B56B9}"/>
              </a:ext>
            </a:extLst>
          </p:cNvPr>
          <p:cNvPicPr>
            <a:picLocks noChangeAspect="1"/>
          </p:cNvPicPr>
          <p:nvPr/>
        </p:nvPicPr>
        <p:blipFill>
          <a:blip r:embed="rId4"/>
          <a:stretch>
            <a:fillRect/>
          </a:stretch>
        </p:blipFill>
        <p:spPr>
          <a:xfrm>
            <a:off x="8013553" y="838182"/>
            <a:ext cx="3787149" cy="3564694"/>
          </a:xfrm>
          <a:prstGeom prst="rect">
            <a:avLst/>
          </a:prstGeom>
          <a:ln>
            <a:solidFill>
              <a:schemeClr val="accent2"/>
            </a:solidFill>
          </a:ln>
        </p:spPr>
      </p:pic>
      <p:sp>
        <p:nvSpPr>
          <p:cNvPr id="6" name="Rectangle : coins arrondis 5">
            <a:extLst>
              <a:ext uri="{FF2B5EF4-FFF2-40B4-BE49-F238E27FC236}">
                <a16:creationId xmlns:a16="http://schemas.microsoft.com/office/drawing/2014/main" id="{75D7D734-6D95-C135-B606-A3665C833790}"/>
              </a:ext>
            </a:extLst>
          </p:cNvPr>
          <p:cNvSpPr/>
          <p:nvPr/>
        </p:nvSpPr>
        <p:spPr>
          <a:xfrm>
            <a:off x="4880919" y="5599147"/>
            <a:ext cx="383060" cy="345989"/>
          </a:xfrm>
          <a:prstGeom prst="roundRect">
            <a:avLst/>
          </a:prstGeom>
          <a:solidFill>
            <a:srgbClr val="FF0000">
              <a:alpha val="4157"/>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Connecteur droit avec flèche 6">
            <a:extLst>
              <a:ext uri="{FF2B5EF4-FFF2-40B4-BE49-F238E27FC236}">
                <a16:creationId xmlns:a16="http://schemas.microsoft.com/office/drawing/2014/main" id="{0E5768B9-CCAF-2FAD-7E9E-7E53B5E1B186}"/>
              </a:ext>
            </a:extLst>
          </p:cNvPr>
          <p:cNvCxnSpPr>
            <a:cxnSpLocks/>
          </p:cNvCxnSpPr>
          <p:nvPr/>
        </p:nvCxnSpPr>
        <p:spPr>
          <a:xfrm flipV="1">
            <a:off x="5263979" y="4402876"/>
            <a:ext cx="2749574" cy="1171557"/>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3295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Indicateurs d'accessibilité</a:t>
            </a:r>
            <a:endParaRPr lang="fr-FR" sz="1800" b="0" strike="noStrike" spc="-1" dirty="0">
              <a:solidFill>
                <a:srgbClr val="000000"/>
              </a:solidFill>
              <a:latin typeface="Calibri"/>
            </a:endParaRPr>
          </a:p>
        </p:txBody>
      </p:sp>
      <p:sp>
        <p:nvSpPr>
          <p:cNvPr id="2" name="ZoneTexte 1">
            <a:extLst>
              <a:ext uri="{FF2B5EF4-FFF2-40B4-BE49-F238E27FC236}">
                <a16:creationId xmlns:a16="http://schemas.microsoft.com/office/drawing/2014/main" id="{DC0FA134-3D84-1665-58DD-A4EBA8AB4374}"/>
              </a:ext>
            </a:extLst>
          </p:cNvPr>
          <p:cNvSpPr txBox="1"/>
          <p:nvPr/>
        </p:nvSpPr>
        <p:spPr>
          <a:xfrm>
            <a:off x="844662" y="641159"/>
            <a:ext cx="10338203" cy="369332"/>
          </a:xfrm>
          <a:prstGeom prst="rect">
            <a:avLst/>
          </a:prstGeom>
          <a:noFill/>
        </p:spPr>
        <p:txBody>
          <a:bodyPr wrap="square">
            <a:spAutoFit/>
          </a:bodyPr>
          <a:lstStyle/>
          <a:p>
            <a:r>
              <a:rPr lang="fr-FR" b="1" dirty="0"/>
              <a:t>Cartographie des inégalités d'accessibilité routière des districts de Côte d'Ivoire en 2023</a:t>
            </a:r>
            <a:endParaRPr lang="en-GB" b="1" dirty="0"/>
          </a:p>
        </p:txBody>
      </p:sp>
      <p:pic>
        <p:nvPicPr>
          <p:cNvPr id="3" name="Image 2">
            <a:extLst>
              <a:ext uri="{FF2B5EF4-FFF2-40B4-BE49-F238E27FC236}">
                <a16:creationId xmlns:a16="http://schemas.microsoft.com/office/drawing/2014/main" id="{5BE75CEA-86D5-9DDD-A840-4E361776ACCC}"/>
              </a:ext>
            </a:extLst>
          </p:cNvPr>
          <p:cNvPicPr>
            <a:picLocks noChangeAspect="1"/>
          </p:cNvPicPr>
          <p:nvPr/>
        </p:nvPicPr>
        <p:blipFill>
          <a:blip r:embed="rId3"/>
          <a:stretch>
            <a:fillRect/>
          </a:stretch>
        </p:blipFill>
        <p:spPr>
          <a:xfrm>
            <a:off x="568080" y="1569304"/>
            <a:ext cx="5654840" cy="4045191"/>
          </a:xfrm>
          <a:prstGeom prst="rect">
            <a:avLst/>
          </a:prstGeom>
        </p:spPr>
      </p:pic>
      <p:pic>
        <p:nvPicPr>
          <p:cNvPr id="4" name="Image 3">
            <a:extLst>
              <a:ext uri="{FF2B5EF4-FFF2-40B4-BE49-F238E27FC236}">
                <a16:creationId xmlns:a16="http://schemas.microsoft.com/office/drawing/2014/main" id="{5910A11A-D9D7-4DC6-4F13-D82B37F9DE33}"/>
              </a:ext>
            </a:extLst>
          </p:cNvPr>
          <p:cNvPicPr>
            <a:picLocks noChangeAspect="1"/>
          </p:cNvPicPr>
          <p:nvPr/>
        </p:nvPicPr>
        <p:blipFill>
          <a:blip r:embed="rId4"/>
          <a:stretch>
            <a:fillRect/>
          </a:stretch>
        </p:blipFill>
        <p:spPr>
          <a:xfrm>
            <a:off x="6364164" y="1569303"/>
            <a:ext cx="5654842" cy="4045192"/>
          </a:xfrm>
          <a:prstGeom prst="rect">
            <a:avLst/>
          </a:prstGeom>
        </p:spPr>
      </p:pic>
    </p:spTree>
    <p:extLst>
      <p:ext uri="{BB962C8B-B14F-4D97-AF65-F5344CB8AC3E}">
        <p14:creationId xmlns:p14="http://schemas.microsoft.com/office/powerpoint/2010/main" val="11520526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Indicateurs d'accessibilité</a:t>
            </a:r>
            <a:endParaRPr lang="fr-FR" sz="1800" b="0" strike="noStrike" spc="-1" dirty="0">
              <a:solidFill>
                <a:srgbClr val="000000"/>
              </a:solidFill>
              <a:latin typeface="Calibri"/>
            </a:endParaRPr>
          </a:p>
        </p:txBody>
      </p:sp>
      <p:pic>
        <p:nvPicPr>
          <p:cNvPr id="3" name="Espace réservé du contenu 2" descr="Réunion avec un remplissage uni">
            <a:extLst>
              <a:ext uri="{FF2B5EF4-FFF2-40B4-BE49-F238E27FC236}">
                <a16:creationId xmlns:a16="http://schemas.microsoft.com/office/drawing/2014/main" id="{EEEF90A2-FFB5-BD17-CAA6-04D0842F56D3}"/>
              </a:ext>
            </a:extLst>
          </p:cNvPr>
          <p:cNvPicPr>
            <a:picLocks noGrp="1" noChangeAspect="1"/>
          </p:cNvPicPr>
          <p:nvPr>
            <p:ph/>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38002" y="2542757"/>
            <a:ext cx="1526059" cy="1526059"/>
          </a:xfrm>
          <a:prstGeom prst="rect">
            <a:avLst/>
          </a:prstGeom>
          <a:noFill/>
          <a:ln w="0">
            <a:noFill/>
          </a:ln>
        </p:spPr>
      </p:pic>
      <p:sp>
        <p:nvSpPr>
          <p:cNvPr id="13" name="ZoneTexte 12">
            <a:extLst>
              <a:ext uri="{FF2B5EF4-FFF2-40B4-BE49-F238E27FC236}">
                <a16:creationId xmlns:a16="http://schemas.microsoft.com/office/drawing/2014/main" id="{8A00F3B2-0CA0-643C-46C6-0CD22B0BB700}"/>
              </a:ext>
            </a:extLst>
          </p:cNvPr>
          <p:cNvSpPr txBox="1"/>
          <p:nvPr/>
        </p:nvSpPr>
        <p:spPr>
          <a:xfrm>
            <a:off x="1075038" y="862972"/>
            <a:ext cx="1039615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b="1" dirty="0"/>
              <a:t>APPLICATION n°2 : CALCUL DE MATRICES DE DISTANCE ET D'INDICATEURS D'ACCESSIBILITE PAR PAYS AVEC OSRM</a:t>
            </a:r>
          </a:p>
        </p:txBody>
      </p:sp>
      <p:sp>
        <p:nvSpPr>
          <p:cNvPr id="14" name="ZoneTexte 13">
            <a:extLst>
              <a:ext uri="{FF2B5EF4-FFF2-40B4-BE49-F238E27FC236}">
                <a16:creationId xmlns:a16="http://schemas.microsoft.com/office/drawing/2014/main" id="{8F10C708-42EB-1065-29B4-129ED63F4F4B}"/>
              </a:ext>
            </a:extLst>
          </p:cNvPr>
          <p:cNvSpPr txBox="1"/>
          <p:nvPr/>
        </p:nvSpPr>
        <p:spPr>
          <a:xfrm>
            <a:off x="3513745" y="3374845"/>
            <a:ext cx="774571" cy="369332"/>
          </a:xfrm>
          <a:prstGeom prst="rect">
            <a:avLst/>
          </a:prstGeom>
          <a:solidFill>
            <a:srgbClr val="00B0F0"/>
          </a:solidFill>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GB" dirty="0" err="1"/>
              <a:t>Bénin</a:t>
            </a:r>
            <a:endParaRPr lang="en-GB" dirty="0"/>
          </a:p>
        </p:txBody>
      </p:sp>
      <p:pic>
        <p:nvPicPr>
          <p:cNvPr id="4" name="Espace réservé du contenu 2" descr="Réunion avec un remplissage uni">
            <a:extLst>
              <a:ext uri="{FF2B5EF4-FFF2-40B4-BE49-F238E27FC236}">
                <a16:creationId xmlns:a16="http://schemas.microsoft.com/office/drawing/2014/main" id="{B43ABA65-8441-26A5-4765-A9B4D5E685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38002" y="4137874"/>
            <a:ext cx="1526059" cy="1526059"/>
          </a:xfrm>
          <a:prstGeom prst="rect">
            <a:avLst/>
          </a:prstGeom>
          <a:noFill/>
          <a:ln w="0">
            <a:noFill/>
          </a:ln>
        </p:spPr>
      </p:pic>
      <p:sp>
        <p:nvSpPr>
          <p:cNvPr id="6" name="ZoneTexte 5">
            <a:extLst>
              <a:ext uri="{FF2B5EF4-FFF2-40B4-BE49-F238E27FC236}">
                <a16:creationId xmlns:a16="http://schemas.microsoft.com/office/drawing/2014/main" id="{6631B433-972E-43F8-D653-D836D91BD373}"/>
              </a:ext>
            </a:extLst>
          </p:cNvPr>
          <p:cNvSpPr txBox="1"/>
          <p:nvPr/>
        </p:nvSpPr>
        <p:spPr>
          <a:xfrm>
            <a:off x="3513745" y="4969962"/>
            <a:ext cx="966931" cy="369332"/>
          </a:xfrm>
          <a:prstGeom prst="rect">
            <a:avLst/>
          </a:prstGeom>
          <a:solidFill>
            <a:srgbClr val="00B0F0"/>
          </a:solidFill>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GB" dirty="0"/>
              <a:t>Burkina</a:t>
            </a:r>
          </a:p>
        </p:txBody>
      </p:sp>
      <p:pic>
        <p:nvPicPr>
          <p:cNvPr id="9" name="Espace réservé du contenu 2" descr="Réunion avec un remplissage uni">
            <a:extLst>
              <a:ext uri="{FF2B5EF4-FFF2-40B4-BE49-F238E27FC236}">
                <a16:creationId xmlns:a16="http://schemas.microsoft.com/office/drawing/2014/main" id="{C4A81A32-7DCB-F55A-47E5-68A32AB524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93011" y="5301056"/>
            <a:ext cx="1526059" cy="1526059"/>
          </a:xfrm>
          <a:prstGeom prst="rect">
            <a:avLst/>
          </a:prstGeom>
          <a:noFill/>
          <a:ln w="0">
            <a:noFill/>
          </a:ln>
        </p:spPr>
      </p:pic>
      <p:sp>
        <p:nvSpPr>
          <p:cNvPr id="10" name="ZoneTexte 9">
            <a:extLst>
              <a:ext uri="{FF2B5EF4-FFF2-40B4-BE49-F238E27FC236}">
                <a16:creationId xmlns:a16="http://schemas.microsoft.com/office/drawing/2014/main" id="{5D691C39-874E-0B13-4798-952E9D7F530B}"/>
              </a:ext>
            </a:extLst>
          </p:cNvPr>
          <p:cNvSpPr txBox="1"/>
          <p:nvPr/>
        </p:nvSpPr>
        <p:spPr>
          <a:xfrm>
            <a:off x="5403712" y="6064086"/>
            <a:ext cx="902811" cy="369332"/>
          </a:xfrm>
          <a:prstGeom prst="rect">
            <a:avLst/>
          </a:prstGeom>
          <a:solidFill>
            <a:srgbClr val="00B0F0"/>
          </a:solidFill>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GB" dirty="0"/>
              <a:t>France</a:t>
            </a:r>
          </a:p>
        </p:txBody>
      </p:sp>
      <p:pic>
        <p:nvPicPr>
          <p:cNvPr id="11" name="Espace réservé du contenu 2" descr="Réunion avec un remplissage uni">
            <a:extLst>
              <a:ext uri="{FF2B5EF4-FFF2-40B4-BE49-F238E27FC236}">
                <a16:creationId xmlns:a16="http://schemas.microsoft.com/office/drawing/2014/main" id="{44DC932F-6FD8-762C-003F-EFBB5B3F44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33353" y="5231998"/>
            <a:ext cx="1526059" cy="1526059"/>
          </a:xfrm>
          <a:prstGeom prst="rect">
            <a:avLst/>
          </a:prstGeom>
          <a:noFill/>
          <a:ln w="0">
            <a:noFill/>
          </a:ln>
        </p:spPr>
      </p:pic>
      <p:sp>
        <p:nvSpPr>
          <p:cNvPr id="20" name="ZoneTexte 19">
            <a:extLst>
              <a:ext uri="{FF2B5EF4-FFF2-40B4-BE49-F238E27FC236}">
                <a16:creationId xmlns:a16="http://schemas.microsoft.com/office/drawing/2014/main" id="{E71D23A0-D54F-1007-EE25-93F95364C4EC}"/>
              </a:ext>
            </a:extLst>
          </p:cNvPr>
          <p:cNvSpPr txBox="1"/>
          <p:nvPr/>
        </p:nvSpPr>
        <p:spPr>
          <a:xfrm>
            <a:off x="7509096" y="6064086"/>
            <a:ext cx="607859" cy="369332"/>
          </a:xfrm>
          <a:prstGeom prst="rect">
            <a:avLst/>
          </a:prstGeom>
          <a:solidFill>
            <a:srgbClr val="00B0F0"/>
          </a:solidFill>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GB" dirty="0"/>
              <a:t>Mali</a:t>
            </a:r>
          </a:p>
        </p:txBody>
      </p:sp>
      <p:pic>
        <p:nvPicPr>
          <p:cNvPr id="21" name="Espace réservé du contenu 2" descr="Réunion avec un remplissage uni">
            <a:extLst>
              <a:ext uri="{FF2B5EF4-FFF2-40B4-BE49-F238E27FC236}">
                <a16:creationId xmlns:a16="http://schemas.microsoft.com/office/drawing/2014/main" id="{D07916EC-FBB1-874F-B1E7-00299F8655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85431" y="1341337"/>
            <a:ext cx="1526059" cy="1526059"/>
          </a:xfrm>
          <a:prstGeom prst="rect">
            <a:avLst/>
          </a:prstGeom>
          <a:noFill/>
          <a:ln w="0">
            <a:noFill/>
          </a:ln>
        </p:spPr>
      </p:pic>
      <p:sp>
        <p:nvSpPr>
          <p:cNvPr id="22" name="ZoneTexte 21">
            <a:extLst>
              <a:ext uri="{FF2B5EF4-FFF2-40B4-BE49-F238E27FC236}">
                <a16:creationId xmlns:a16="http://schemas.microsoft.com/office/drawing/2014/main" id="{667DEBB6-9B89-20CC-4592-2087062EBCAA}"/>
              </a:ext>
            </a:extLst>
          </p:cNvPr>
          <p:cNvSpPr txBox="1"/>
          <p:nvPr/>
        </p:nvSpPr>
        <p:spPr>
          <a:xfrm>
            <a:off x="5461174" y="2173425"/>
            <a:ext cx="736099" cy="369332"/>
          </a:xfrm>
          <a:prstGeom prst="rect">
            <a:avLst/>
          </a:prstGeom>
          <a:solidFill>
            <a:srgbClr val="00B0F0"/>
          </a:solidFill>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GB" dirty="0"/>
              <a:t>Niger</a:t>
            </a:r>
          </a:p>
        </p:txBody>
      </p:sp>
      <p:pic>
        <p:nvPicPr>
          <p:cNvPr id="23" name="Espace réservé du contenu 2" descr="Réunion avec un remplissage uni">
            <a:extLst>
              <a:ext uri="{FF2B5EF4-FFF2-40B4-BE49-F238E27FC236}">
                <a16:creationId xmlns:a16="http://schemas.microsoft.com/office/drawing/2014/main" id="{59E9E286-5B8D-7F45-FE35-4153A91D22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90815" y="1341337"/>
            <a:ext cx="1526059" cy="1526059"/>
          </a:xfrm>
          <a:prstGeom prst="rect">
            <a:avLst/>
          </a:prstGeom>
          <a:noFill/>
          <a:ln w="0">
            <a:noFill/>
          </a:ln>
        </p:spPr>
      </p:pic>
      <p:sp>
        <p:nvSpPr>
          <p:cNvPr id="24" name="ZoneTexte 23">
            <a:extLst>
              <a:ext uri="{FF2B5EF4-FFF2-40B4-BE49-F238E27FC236}">
                <a16:creationId xmlns:a16="http://schemas.microsoft.com/office/drawing/2014/main" id="{8729EFA0-AB17-3C51-179E-294F5DDE7611}"/>
              </a:ext>
            </a:extLst>
          </p:cNvPr>
          <p:cNvSpPr txBox="1"/>
          <p:nvPr/>
        </p:nvSpPr>
        <p:spPr>
          <a:xfrm>
            <a:off x="7566558" y="2173425"/>
            <a:ext cx="684867" cy="369332"/>
          </a:xfrm>
          <a:prstGeom prst="rect">
            <a:avLst/>
          </a:prstGeom>
          <a:solidFill>
            <a:srgbClr val="00B0F0"/>
          </a:solidFill>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GB" dirty="0"/>
              <a:t>Togo</a:t>
            </a:r>
          </a:p>
        </p:txBody>
      </p:sp>
      <p:pic>
        <p:nvPicPr>
          <p:cNvPr id="25" name="Espace réservé du contenu 2" descr="Réunion avec un remplissage uni">
            <a:extLst>
              <a:ext uri="{FF2B5EF4-FFF2-40B4-BE49-F238E27FC236}">
                <a16:creationId xmlns:a16="http://schemas.microsoft.com/office/drawing/2014/main" id="{CEDFB532-5841-673D-0E29-646423EBE5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1976" y="2529330"/>
            <a:ext cx="1526059" cy="1526059"/>
          </a:xfrm>
          <a:prstGeom prst="rect">
            <a:avLst/>
          </a:prstGeom>
          <a:noFill/>
          <a:ln w="0">
            <a:noFill/>
          </a:ln>
        </p:spPr>
      </p:pic>
      <p:sp>
        <p:nvSpPr>
          <p:cNvPr id="26" name="ZoneTexte 25">
            <a:extLst>
              <a:ext uri="{FF2B5EF4-FFF2-40B4-BE49-F238E27FC236}">
                <a16:creationId xmlns:a16="http://schemas.microsoft.com/office/drawing/2014/main" id="{40D0C906-73C3-33E8-6F08-CD69D14F5D0F}"/>
              </a:ext>
            </a:extLst>
          </p:cNvPr>
          <p:cNvSpPr txBox="1"/>
          <p:nvPr/>
        </p:nvSpPr>
        <p:spPr>
          <a:xfrm>
            <a:off x="9597719" y="3361418"/>
            <a:ext cx="1031051" cy="369332"/>
          </a:xfrm>
          <a:prstGeom prst="rect">
            <a:avLst/>
          </a:prstGeom>
          <a:solidFill>
            <a:srgbClr val="00B0F0"/>
          </a:solidFill>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GB" dirty="0" err="1"/>
              <a:t>Sénégal</a:t>
            </a:r>
            <a:endParaRPr lang="en-GB" dirty="0"/>
          </a:p>
        </p:txBody>
      </p:sp>
      <p:pic>
        <p:nvPicPr>
          <p:cNvPr id="27" name="Espace réservé du contenu 2" descr="Réunion avec un remplissage uni">
            <a:extLst>
              <a:ext uri="{FF2B5EF4-FFF2-40B4-BE49-F238E27FC236}">
                <a16:creationId xmlns:a16="http://schemas.microsoft.com/office/drawing/2014/main" id="{61ADB8B4-2842-8EF9-F469-4A2D2139EC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1976" y="4124447"/>
            <a:ext cx="1526059" cy="1526059"/>
          </a:xfrm>
          <a:prstGeom prst="rect">
            <a:avLst/>
          </a:prstGeom>
          <a:noFill/>
          <a:ln w="0">
            <a:noFill/>
          </a:ln>
        </p:spPr>
      </p:pic>
      <p:sp>
        <p:nvSpPr>
          <p:cNvPr id="28" name="ZoneTexte 27">
            <a:extLst>
              <a:ext uri="{FF2B5EF4-FFF2-40B4-BE49-F238E27FC236}">
                <a16:creationId xmlns:a16="http://schemas.microsoft.com/office/drawing/2014/main" id="{1A7D79FF-0E96-C3DB-152D-7EE552F804C5}"/>
              </a:ext>
            </a:extLst>
          </p:cNvPr>
          <p:cNvSpPr txBox="1"/>
          <p:nvPr/>
        </p:nvSpPr>
        <p:spPr>
          <a:xfrm>
            <a:off x="9278851" y="4969962"/>
            <a:ext cx="1471878" cy="369332"/>
          </a:xfrm>
          <a:prstGeom prst="rect">
            <a:avLst/>
          </a:prstGeom>
          <a:solidFill>
            <a:srgbClr val="00B0F0"/>
          </a:solidFill>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GB" dirty="0"/>
              <a:t>Côte d'Ivoire</a:t>
            </a:r>
          </a:p>
        </p:txBody>
      </p:sp>
      <p:pic>
        <p:nvPicPr>
          <p:cNvPr id="1026" name="Picture 2" descr="osrm | R Géomatique">
            <a:extLst>
              <a:ext uri="{FF2B5EF4-FFF2-40B4-BE49-F238E27FC236}">
                <a16:creationId xmlns:a16="http://schemas.microsoft.com/office/drawing/2014/main" id="{B1C4A524-4CC4-EB4C-50C0-DBEB5FD6F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3325" y="3053294"/>
            <a:ext cx="20574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597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Introduction</a:t>
            </a:r>
            <a:endParaRPr lang="fr-FR" sz="1800" b="0" strike="noStrike" spc="-1" dirty="0">
              <a:solidFill>
                <a:srgbClr val="000000"/>
              </a:solidFill>
              <a:latin typeface="Calibri"/>
            </a:endParaRPr>
          </a:p>
        </p:txBody>
      </p:sp>
      <p:sp>
        <p:nvSpPr>
          <p:cNvPr id="89" name="PlaceHolder 2"/>
          <p:cNvSpPr>
            <a:spLocks noGrp="1"/>
          </p:cNvSpPr>
          <p:nvPr>
            <p:ph/>
          </p:nvPr>
        </p:nvSpPr>
        <p:spPr>
          <a:xfrm>
            <a:off x="998718" y="2258046"/>
            <a:ext cx="10515240" cy="258580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anchor="t">
            <a:noAutofit/>
          </a:bodyPr>
          <a:lstStyle/>
          <a:p>
            <a:pPr marL="0" indent="0">
              <a:buNone/>
            </a:pPr>
            <a:r>
              <a:rPr lang="fr-FR" dirty="0"/>
              <a:t>C’est la capacité à être atteint par une clientèle, un message, un service. Elle dépend de l’état des moyens de transport et représente un coût. C’est l’ensemble de possibilités effectives pour relier deux lieux par un déplacement ou pour accéder à un service. L’accessibilité est une composante de la mobilité. Elle représente l’offre de mobilité.</a:t>
            </a:r>
          </a:p>
          <a:p>
            <a:pPr>
              <a:lnSpc>
                <a:spcPct val="90000"/>
              </a:lnSpc>
              <a:spcBef>
                <a:spcPts val="1417"/>
              </a:spcBef>
              <a:buNone/>
            </a:pPr>
            <a:endParaRPr lang="fr-FR" sz="2800" b="0" strike="noStrike" spc="-1" dirty="0">
              <a:solidFill>
                <a:srgbClr val="000000"/>
              </a:solidFill>
              <a:latin typeface="Calibri"/>
            </a:endParaRPr>
          </a:p>
        </p:txBody>
      </p:sp>
      <p:sp>
        <p:nvSpPr>
          <p:cNvPr id="3" name="ZoneTexte 2">
            <a:extLst>
              <a:ext uri="{FF2B5EF4-FFF2-40B4-BE49-F238E27FC236}">
                <a16:creationId xmlns:a16="http://schemas.microsoft.com/office/drawing/2014/main" id="{0676ACE0-6D92-060B-70F5-48D135894ED7}"/>
              </a:ext>
            </a:extLst>
          </p:cNvPr>
          <p:cNvSpPr txBox="1"/>
          <p:nvPr/>
        </p:nvSpPr>
        <p:spPr>
          <a:xfrm>
            <a:off x="2295268" y="952487"/>
            <a:ext cx="6098058" cy="523220"/>
          </a:xfrm>
          <a:prstGeom prst="rect">
            <a:avLst/>
          </a:prstGeom>
          <a:noFill/>
        </p:spPr>
        <p:txBody>
          <a:bodyPr wrap="square">
            <a:spAutoFit/>
          </a:bodyPr>
          <a:lstStyle/>
          <a:p>
            <a:r>
              <a:rPr lang="fr-FR" sz="2800" b="1" dirty="0"/>
              <a:t>Définition de l’accessibilité</a:t>
            </a:r>
          </a:p>
        </p:txBody>
      </p:sp>
    </p:spTree>
    <p:extLst>
      <p:ext uri="{BB962C8B-B14F-4D97-AF65-F5344CB8AC3E}">
        <p14:creationId xmlns:p14="http://schemas.microsoft.com/office/powerpoint/2010/main" val="2254295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68080" y="0"/>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Introduction</a:t>
            </a:r>
            <a:endParaRPr lang="fr-FR" sz="1800" b="0" strike="noStrike" spc="-1" dirty="0">
              <a:solidFill>
                <a:srgbClr val="000000"/>
              </a:solidFill>
              <a:latin typeface="Calibri"/>
            </a:endParaRPr>
          </a:p>
        </p:txBody>
      </p:sp>
      <p:sp>
        <p:nvSpPr>
          <p:cNvPr id="2" name="AutoShape 2" descr="Le racket ferait désormais perdre 400 milliards FCFA par an à la Côte-d' Ivoire – Connectionivoirienne">
            <a:extLst>
              <a:ext uri="{FF2B5EF4-FFF2-40B4-BE49-F238E27FC236}">
                <a16:creationId xmlns:a16="http://schemas.microsoft.com/office/drawing/2014/main" id="{0DC4CA2D-B43D-196C-5DB8-BB40764CFB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Image 3">
            <a:extLst>
              <a:ext uri="{FF2B5EF4-FFF2-40B4-BE49-F238E27FC236}">
                <a16:creationId xmlns:a16="http://schemas.microsoft.com/office/drawing/2014/main" id="{85267E67-D531-BB93-F3EF-4C1138F5DC57}"/>
              </a:ext>
            </a:extLst>
          </p:cNvPr>
          <p:cNvPicPr>
            <a:picLocks noChangeAspect="1"/>
          </p:cNvPicPr>
          <p:nvPr/>
        </p:nvPicPr>
        <p:blipFill>
          <a:blip r:embed="rId3"/>
          <a:stretch>
            <a:fillRect/>
          </a:stretch>
        </p:blipFill>
        <p:spPr>
          <a:xfrm>
            <a:off x="5603869" y="667266"/>
            <a:ext cx="6027607" cy="5955956"/>
          </a:xfrm>
          <a:prstGeom prst="rect">
            <a:avLst/>
          </a:prstGeom>
        </p:spPr>
      </p:pic>
      <p:sp>
        <p:nvSpPr>
          <p:cNvPr id="5" name="ZoneTexte 4">
            <a:extLst>
              <a:ext uri="{FF2B5EF4-FFF2-40B4-BE49-F238E27FC236}">
                <a16:creationId xmlns:a16="http://schemas.microsoft.com/office/drawing/2014/main" id="{5D6A9CFA-F9DB-26BC-7AFA-EB0B4FB01F3E}"/>
              </a:ext>
            </a:extLst>
          </p:cNvPr>
          <p:cNvSpPr txBox="1"/>
          <p:nvPr/>
        </p:nvSpPr>
        <p:spPr>
          <a:xfrm>
            <a:off x="840259" y="1631092"/>
            <a:ext cx="4547287" cy="5324535"/>
          </a:xfrm>
          <a:prstGeom prst="rect">
            <a:avLst/>
          </a:prstGeom>
          <a:noFill/>
        </p:spPr>
        <p:txBody>
          <a:bodyPr wrap="square" rtlCol="0">
            <a:spAutoFit/>
          </a:bodyPr>
          <a:lstStyle/>
          <a:p>
            <a:r>
              <a:rPr lang="en-GB" sz="2000" dirty="0" err="1"/>
              <a:t>L'accessibilité</a:t>
            </a:r>
            <a:r>
              <a:rPr lang="en-GB" sz="2000" dirty="0"/>
              <a:t> </a:t>
            </a:r>
            <a:r>
              <a:rPr lang="en-GB" sz="2000" dirty="0" err="1"/>
              <a:t>n'est</a:t>
            </a:r>
            <a:r>
              <a:rPr lang="en-GB" sz="2000" dirty="0"/>
              <a:t> pas </a:t>
            </a:r>
            <a:r>
              <a:rPr lang="en-GB" sz="2000" dirty="0" err="1"/>
              <a:t>seulement</a:t>
            </a:r>
            <a:r>
              <a:rPr lang="en-GB" sz="2000" dirty="0"/>
              <a:t> </a:t>
            </a:r>
            <a:r>
              <a:rPr lang="en-GB" sz="2000" dirty="0" err="1"/>
              <a:t>une</a:t>
            </a:r>
            <a:r>
              <a:rPr lang="en-GB" sz="2000" dirty="0"/>
              <a:t> question de </a:t>
            </a:r>
            <a:r>
              <a:rPr lang="en-GB" sz="2000" b="1" dirty="0" err="1"/>
              <a:t>kilomètres</a:t>
            </a:r>
            <a:r>
              <a:rPr lang="en-GB" sz="2000" dirty="0"/>
              <a:t> </a:t>
            </a:r>
            <a:r>
              <a:rPr lang="en-GB" sz="2000" dirty="0" err="1"/>
              <a:t>ou</a:t>
            </a:r>
            <a:r>
              <a:rPr lang="en-GB" sz="2000" dirty="0"/>
              <a:t> de </a:t>
            </a:r>
            <a:r>
              <a:rPr lang="en-GB" sz="2000" b="1" dirty="0"/>
              <a:t>temps</a:t>
            </a:r>
            <a:r>
              <a:rPr lang="en-GB" sz="2000" dirty="0"/>
              <a:t>. </a:t>
            </a:r>
            <a:r>
              <a:rPr lang="en-GB" sz="2000" dirty="0" err="1"/>
              <a:t>C'est</a:t>
            </a:r>
            <a:r>
              <a:rPr lang="en-GB" sz="2000" dirty="0"/>
              <a:t> </a:t>
            </a:r>
            <a:r>
              <a:rPr lang="en-GB" sz="2000" dirty="0" err="1"/>
              <a:t>aussi</a:t>
            </a:r>
            <a:r>
              <a:rPr lang="en-GB" sz="2000" dirty="0"/>
              <a:t> </a:t>
            </a:r>
            <a:r>
              <a:rPr lang="en-GB" sz="2000" dirty="0" err="1"/>
              <a:t>une</a:t>
            </a:r>
            <a:r>
              <a:rPr lang="en-GB" sz="2000" dirty="0"/>
              <a:t> question de </a:t>
            </a:r>
            <a:r>
              <a:rPr lang="en-GB" sz="2000" dirty="0" err="1"/>
              <a:t>coût</a:t>
            </a:r>
            <a:r>
              <a:rPr lang="en-GB" sz="2000" dirty="0"/>
              <a:t> et </a:t>
            </a:r>
            <a:r>
              <a:rPr lang="en-GB" sz="2000" dirty="0" err="1"/>
              <a:t>notamment</a:t>
            </a:r>
            <a:r>
              <a:rPr lang="en-GB" sz="2000" dirty="0"/>
              <a:t> de </a:t>
            </a:r>
            <a:r>
              <a:rPr lang="en-GB" sz="2000" b="1" dirty="0" err="1"/>
              <a:t>coût</a:t>
            </a:r>
            <a:r>
              <a:rPr lang="en-GB" sz="2000" b="1" dirty="0"/>
              <a:t> financier</a:t>
            </a:r>
            <a:r>
              <a:rPr lang="en-GB" sz="2000" dirty="0"/>
              <a:t>. </a:t>
            </a:r>
            <a:r>
              <a:rPr lang="en-GB" sz="2000" dirty="0" err="1"/>
              <a:t>L'ensemble</a:t>
            </a:r>
            <a:r>
              <a:rPr lang="en-GB" sz="2000" dirty="0"/>
              <a:t> des trois </a:t>
            </a:r>
            <a:r>
              <a:rPr lang="en-GB" sz="2000" dirty="0" err="1"/>
              <a:t>facteurs</a:t>
            </a:r>
            <a:r>
              <a:rPr lang="en-GB" sz="2000" dirty="0"/>
              <a:t> </a:t>
            </a:r>
            <a:r>
              <a:rPr lang="en-GB" sz="2000" dirty="0" err="1"/>
              <a:t>constitue</a:t>
            </a:r>
            <a:r>
              <a:rPr lang="en-GB" sz="2000" dirty="0"/>
              <a:t> le </a:t>
            </a:r>
            <a:r>
              <a:rPr lang="en-GB" sz="2000" b="1" dirty="0" err="1"/>
              <a:t>coût</a:t>
            </a:r>
            <a:r>
              <a:rPr lang="en-GB" sz="2000" b="1" dirty="0"/>
              <a:t> </a:t>
            </a:r>
            <a:r>
              <a:rPr lang="en-GB" sz="2000" b="1" dirty="0" err="1"/>
              <a:t>généralisé</a:t>
            </a:r>
            <a:r>
              <a:rPr lang="en-GB" sz="2000" b="1" dirty="0"/>
              <a:t> </a:t>
            </a:r>
            <a:r>
              <a:rPr lang="en-GB" sz="2000" dirty="0"/>
              <a:t>du transport. </a:t>
            </a:r>
          </a:p>
          <a:p>
            <a:endParaRPr lang="en-GB" sz="2000" dirty="0"/>
          </a:p>
          <a:p>
            <a:r>
              <a:rPr lang="en-GB" sz="2000" dirty="0"/>
              <a:t>Le </a:t>
            </a:r>
            <a:r>
              <a:rPr lang="en-GB" sz="2000" b="1" dirty="0"/>
              <a:t>racket </a:t>
            </a:r>
            <a:r>
              <a:rPr lang="en-GB" sz="2000" dirty="0"/>
              <a:t>sur les routes </a:t>
            </a:r>
            <a:r>
              <a:rPr lang="en-GB" sz="2000" dirty="0" err="1"/>
              <a:t>modifie</a:t>
            </a:r>
            <a:r>
              <a:rPr lang="en-GB" sz="2000" dirty="0"/>
              <a:t> </a:t>
            </a:r>
            <a:r>
              <a:rPr lang="en-GB" sz="2000" dirty="0" err="1"/>
              <a:t>ainsi</a:t>
            </a:r>
            <a:r>
              <a:rPr lang="en-GB" sz="2000" dirty="0"/>
              <a:t>  le </a:t>
            </a:r>
            <a:r>
              <a:rPr lang="en-GB" sz="2000" dirty="0" err="1"/>
              <a:t>coût</a:t>
            </a:r>
            <a:r>
              <a:rPr lang="en-GB" sz="2000" dirty="0"/>
              <a:t> de transport de trois manières :</a:t>
            </a:r>
          </a:p>
          <a:p>
            <a:r>
              <a:rPr lang="en-GB" sz="2000" dirty="0"/>
              <a:t>1. </a:t>
            </a:r>
            <a:r>
              <a:rPr lang="en-GB" sz="2000" i="1" dirty="0" err="1"/>
              <a:t>Accroissement</a:t>
            </a:r>
            <a:r>
              <a:rPr lang="en-GB" sz="2000" i="1" dirty="0"/>
              <a:t> du prix </a:t>
            </a:r>
            <a:r>
              <a:rPr lang="en-GB" sz="2000" dirty="0"/>
              <a:t>(</a:t>
            </a:r>
            <a:r>
              <a:rPr lang="en-GB" sz="2000" dirty="0" err="1"/>
              <a:t>prélèvement</a:t>
            </a:r>
            <a:r>
              <a:rPr lang="en-GB" sz="2000" dirty="0"/>
              <a:t> de taxes </a:t>
            </a:r>
            <a:r>
              <a:rPr lang="en-GB" sz="2000" dirty="0" err="1"/>
              <a:t>officielles</a:t>
            </a:r>
            <a:r>
              <a:rPr lang="en-GB" sz="2000" dirty="0"/>
              <a:t> </a:t>
            </a:r>
            <a:r>
              <a:rPr lang="en-GB" sz="2000" dirty="0" err="1"/>
              <a:t>ou</a:t>
            </a:r>
            <a:r>
              <a:rPr lang="en-GB" sz="2000" dirty="0"/>
              <a:t> non)</a:t>
            </a:r>
          </a:p>
          <a:p>
            <a:r>
              <a:rPr lang="en-GB" sz="2000" dirty="0"/>
              <a:t>2. </a:t>
            </a:r>
            <a:r>
              <a:rPr lang="en-GB" sz="2000" i="1" dirty="0" err="1"/>
              <a:t>Accroissement</a:t>
            </a:r>
            <a:r>
              <a:rPr lang="en-GB" sz="2000" i="1" dirty="0"/>
              <a:t> du temps </a:t>
            </a:r>
            <a:r>
              <a:rPr lang="en-GB" sz="2000" dirty="0"/>
              <a:t>(</a:t>
            </a:r>
            <a:r>
              <a:rPr lang="en-GB" sz="2000" dirty="0" err="1"/>
              <a:t>attente</a:t>
            </a:r>
            <a:r>
              <a:rPr lang="en-GB" sz="2000" dirty="0"/>
              <a:t> </a:t>
            </a:r>
            <a:r>
              <a:rPr lang="en-GB" sz="2000" dirty="0" err="1"/>
              <a:t>plusou</a:t>
            </a:r>
            <a:r>
              <a:rPr lang="en-GB" sz="2000" dirty="0"/>
              <a:t> </a:t>
            </a:r>
            <a:r>
              <a:rPr lang="en-GB" sz="2000" dirty="0" err="1"/>
              <a:t>moins</a:t>
            </a:r>
            <a:r>
              <a:rPr lang="en-GB" sz="2000" dirty="0"/>
              <a:t> longue)</a:t>
            </a:r>
          </a:p>
          <a:p>
            <a:r>
              <a:rPr lang="en-GB" sz="2000" dirty="0"/>
              <a:t>3. </a:t>
            </a:r>
            <a:r>
              <a:rPr lang="en-GB" sz="2000" i="1" dirty="0" err="1"/>
              <a:t>Accroissement</a:t>
            </a:r>
            <a:r>
              <a:rPr lang="en-GB" sz="2000" i="1" dirty="0"/>
              <a:t> de la distance </a:t>
            </a:r>
            <a:r>
              <a:rPr lang="en-GB" sz="2000" dirty="0"/>
              <a:t>(detour pour </a:t>
            </a:r>
            <a:r>
              <a:rPr lang="en-GB" sz="2000" dirty="0" err="1"/>
              <a:t>éviter</a:t>
            </a:r>
            <a:r>
              <a:rPr lang="en-GB" sz="2000" dirty="0"/>
              <a:t> les barrages)</a:t>
            </a:r>
          </a:p>
          <a:p>
            <a:endParaRPr lang="en-GB" sz="2000" dirty="0"/>
          </a:p>
        </p:txBody>
      </p:sp>
      <p:sp>
        <p:nvSpPr>
          <p:cNvPr id="7" name="ZoneTexte 6">
            <a:extLst>
              <a:ext uri="{FF2B5EF4-FFF2-40B4-BE49-F238E27FC236}">
                <a16:creationId xmlns:a16="http://schemas.microsoft.com/office/drawing/2014/main" id="{E84316D4-DAE9-1F98-3586-FFDBB6E03272}"/>
              </a:ext>
            </a:extLst>
          </p:cNvPr>
          <p:cNvSpPr txBox="1"/>
          <p:nvPr/>
        </p:nvSpPr>
        <p:spPr>
          <a:xfrm>
            <a:off x="840259" y="667266"/>
            <a:ext cx="4337222" cy="830997"/>
          </a:xfrm>
          <a:prstGeom prst="rect">
            <a:avLst/>
          </a:prstGeom>
          <a:noFill/>
        </p:spPr>
        <p:txBody>
          <a:bodyPr wrap="square" rtlCol="0">
            <a:spAutoFit/>
          </a:bodyPr>
          <a:lstStyle/>
          <a:p>
            <a:r>
              <a:rPr lang="en-GB" sz="2400" b="1" dirty="0"/>
              <a:t>Comment </a:t>
            </a:r>
            <a:r>
              <a:rPr lang="en-GB" sz="2400" b="1" dirty="0" err="1"/>
              <a:t>mesurer</a:t>
            </a:r>
            <a:r>
              <a:rPr lang="en-GB" sz="2400" b="1" dirty="0"/>
              <a:t> le </a:t>
            </a:r>
            <a:r>
              <a:rPr lang="en-GB" sz="2400" b="1" dirty="0" err="1"/>
              <a:t>coût</a:t>
            </a:r>
            <a:r>
              <a:rPr lang="en-GB" sz="2400" b="1" dirty="0"/>
              <a:t> </a:t>
            </a:r>
            <a:r>
              <a:rPr lang="en-GB" sz="2400" b="1" dirty="0" err="1"/>
              <a:t>généralisé</a:t>
            </a:r>
            <a:r>
              <a:rPr lang="en-GB" sz="2400" b="1" dirty="0"/>
              <a:t> ?</a:t>
            </a:r>
          </a:p>
        </p:txBody>
      </p:sp>
    </p:spTree>
    <p:extLst>
      <p:ext uri="{BB962C8B-B14F-4D97-AF65-F5344CB8AC3E}">
        <p14:creationId xmlns:p14="http://schemas.microsoft.com/office/powerpoint/2010/main" val="4007391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691647" y="-35762"/>
            <a:ext cx="10515240" cy="541080"/>
          </a:xfrm>
          <a:prstGeom prst="rect">
            <a:avLst/>
          </a:prstGeom>
          <a:noFill/>
          <a:ln w="0">
            <a:noFill/>
          </a:ln>
        </p:spPr>
        <p:txBody>
          <a:bodyPr anchor="ctr">
            <a:normAutofit/>
          </a:bodyPr>
          <a:lstStyle/>
          <a:p>
            <a:pPr>
              <a:lnSpc>
                <a:spcPct val="90000"/>
              </a:lnSpc>
              <a:buNone/>
            </a:pPr>
            <a:r>
              <a:rPr lang="fr-FR" sz="1800" b="0" strike="noStrike" spc="-1" dirty="0">
                <a:solidFill>
                  <a:srgbClr val="000000"/>
                </a:solidFill>
                <a:latin typeface="Calibri Light"/>
              </a:rPr>
              <a:t>Introduction</a:t>
            </a:r>
            <a:endParaRPr lang="fr-FR" sz="1800" b="0" strike="noStrike" spc="-1" dirty="0">
              <a:solidFill>
                <a:srgbClr val="000000"/>
              </a:solidFill>
              <a:latin typeface="Calibri"/>
            </a:endParaRPr>
          </a:p>
        </p:txBody>
      </p:sp>
      <p:sp>
        <p:nvSpPr>
          <p:cNvPr id="3" name="ZoneTexte 2">
            <a:extLst>
              <a:ext uri="{FF2B5EF4-FFF2-40B4-BE49-F238E27FC236}">
                <a16:creationId xmlns:a16="http://schemas.microsoft.com/office/drawing/2014/main" id="{2BD6388B-F01B-E5D0-87E7-394DC9E57791}"/>
              </a:ext>
            </a:extLst>
          </p:cNvPr>
          <p:cNvSpPr txBox="1"/>
          <p:nvPr/>
        </p:nvSpPr>
        <p:spPr>
          <a:xfrm>
            <a:off x="2492976" y="631212"/>
            <a:ext cx="6098058" cy="523220"/>
          </a:xfrm>
          <a:prstGeom prst="rect">
            <a:avLst/>
          </a:prstGeom>
          <a:noFill/>
        </p:spPr>
        <p:txBody>
          <a:bodyPr wrap="square">
            <a:spAutoFit/>
          </a:bodyPr>
          <a:lstStyle/>
          <a:p>
            <a:r>
              <a:rPr lang="fr-FR" sz="2800" b="1" dirty="0"/>
              <a:t>Première loi de la géographie</a:t>
            </a:r>
          </a:p>
        </p:txBody>
      </p:sp>
      <p:pic>
        <p:nvPicPr>
          <p:cNvPr id="6" name="Image 1">
            <a:extLst>
              <a:ext uri="{FF2B5EF4-FFF2-40B4-BE49-F238E27FC236}">
                <a16:creationId xmlns:a16="http://schemas.microsoft.com/office/drawing/2014/main" id="{FBEE4592-3C1C-35EF-260C-2C80123D2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313" y="1502418"/>
            <a:ext cx="5394355" cy="404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5">
            <a:extLst>
              <a:ext uri="{FF2B5EF4-FFF2-40B4-BE49-F238E27FC236}">
                <a16:creationId xmlns:a16="http://schemas.microsoft.com/office/drawing/2014/main" id="{F9BFF1A5-6DE6-9E9C-4E4C-53C3754764E5}"/>
              </a:ext>
            </a:extLst>
          </p:cNvPr>
          <p:cNvSpPr txBox="1">
            <a:spLocks noChangeArrowheads="1"/>
          </p:cNvSpPr>
          <p:nvPr/>
        </p:nvSpPr>
        <p:spPr bwMode="auto">
          <a:xfrm>
            <a:off x="691647" y="1502418"/>
            <a:ext cx="5590747" cy="4724370"/>
          </a:xfrm>
          <a:prstGeom prst="rect">
            <a:avLst/>
          </a:prstGeom>
          <a:ln/>
        </p:spPr>
        <p:style>
          <a:lnRef idx="3">
            <a:schemeClr val="lt1"/>
          </a:lnRef>
          <a:fillRef idx="1">
            <a:schemeClr val="accent2"/>
          </a:fillRef>
          <a:effectRef idx="1">
            <a:schemeClr val="accent2"/>
          </a:effectRef>
          <a:fontRef idx="minor">
            <a:schemeClr val="lt1"/>
          </a:fontRef>
        </p:style>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lang="fr-FR" altLang="fr-FR" sz="2800" b="0" i="1" dirty="0">
                <a:solidFill>
                  <a:schemeClr val="bg1"/>
                </a:solidFill>
              </a:rPr>
              <a:t>« </a:t>
            </a:r>
            <a:r>
              <a:rPr lang="fr-FR" altLang="fr-FR" sz="2800" b="0" i="1" dirty="0" err="1">
                <a:solidFill>
                  <a:schemeClr val="bg1"/>
                </a:solidFill>
              </a:rPr>
              <a:t>Everything</a:t>
            </a:r>
            <a:r>
              <a:rPr lang="fr-FR" altLang="fr-FR" sz="2800" b="0" i="1" dirty="0">
                <a:solidFill>
                  <a:schemeClr val="bg1"/>
                </a:solidFill>
              </a:rPr>
              <a:t> </a:t>
            </a:r>
            <a:r>
              <a:rPr lang="fr-FR" altLang="fr-FR" sz="2800" b="0" i="1" dirty="0" err="1">
                <a:solidFill>
                  <a:schemeClr val="bg1"/>
                </a:solidFill>
              </a:rPr>
              <a:t>is</a:t>
            </a:r>
            <a:r>
              <a:rPr lang="fr-FR" altLang="fr-FR" sz="2800" b="0" i="1" dirty="0">
                <a:solidFill>
                  <a:schemeClr val="bg1"/>
                </a:solidFill>
              </a:rPr>
              <a:t> </a:t>
            </a:r>
            <a:r>
              <a:rPr lang="fr-FR" altLang="fr-FR" sz="2800" b="0" i="1" dirty="0" err="1">
                <a:solidFill>
                  <a:schemeClr val="bg1"/>
                </a:solidFill>
              </a:rPr>
              <a:t>related</a:t>
            </a:r>
            <a:r>
              <a:rPr lang="fr-FR" altLang="fr-FR" sz="2800" b="0" i="1" dirty="0">
                <a:solidFill>
                  <a:schemeClr val="bg1"/>
                </a:solidFill>
              </a:rPr>
              <a:t> to </a:t>
            </a:r>
            <a:r>
              <a:rPr lang="fr-FR" altLang="fr-FR" sz="2800" b="0" i="1" dirty="0" err="1">
                <a:solidFill>
                  <a:schemeClr val="bg1"/>
                </a:solidFill>
              </a:rPr>
              <a:t>everything</a:t>
            </a:r>
            <a:r>
              <a:rPr lang="fr-FR" altLang="fr-FR" sz="2800" b="0" i="1" dirty="0">
                <a:solidFill>
                  <a:schemeClr val="bg1"/>
                </a:solidFill>
              </a:rPr>
              <a:t> </a:t>
            </a:r>
            <a:r>
              <a:rPr lang="fr-FR" altLang="fr-FR" sz="2800" b="0" i="1" dirty="0" err="1">
                <a:solidFill>
                  <a:schemeClr val="bg1"/>
                </a:solidFill>
              </a:rPr>
              <a:t>else</a:t>
            </a:r>
            <a:r>
              <a:rPr lang="fr-FR" altLang="fr-FR" sz="2800" b="0" i="1" dirty="0">
                <a:solidFill>
                  <a:schemeClr val="bg1"/>
                </a:solidFill>
              </a:rPr>
              <a:t>, but </a:t>
            </a:r>
            <a:r>
              <a:rPr lang="fr-FR" altLang="fr-FR" sz="2800" b="0" i="1" dirty="0" err="1">
                <a:solidFill>
                  <a:schemeClr val="bg1"/>
                </a:solidFill>
              </a:rPr>
              <a:t>near</a:t>
            </a:r>
            <a:r>
              <a:rPr lang="fr-FR" altLang="fr-FR" sz="2800" b="0" i="1" dirty="0">
                <a:solidFill>
                  <a:schemeClr val="bg1"/>
                </a:solidFill>
              </a:rPr>
              <a:t> </a:t>
            </a:r>
            <a:r>
              <a:rPr lang="fr-FR" altLang="fr-FR" sz="2800" b="0" i="1" dirty="0" err="1">
                <a:solidFill>
                  <a:schemeClr val="bg1"/>
                </a:solidFill>
              </a:rPr>
              <a:t>things</a:t>
            </a:r>
            <a:r>
              <a:rPr lang="fr-FR" altLang="fr-FR" sz="2800" b="0" i="1" dirty="0">
                <a:solidFill>
                  <a:schemeClr val="bg1"/>
                </a:solidFill>
              </a:rPr>
              <a:t> are more </a:t>
            </a:r>
            <a:r>
              <a:rPr lang="fr-FR" altLang="fr-FR" sz="2800" b="0" i="1" dirty="0" err="1">
                <a:solidFill>
                  <a:schemeClr val="bg1"/>
                </a:solidFill>
              </a:rPr>
              <a:t>related</a:t>
            </a:r>
            <a:r>
              <a:rPr lang="fr-FR" altLang="fr-FR" sz="2800" b="0" i="1" dirty="0">
                <a:solidFill>
                  <a:schemeClr val="bg1"/>
                </a:solidFill>
              </a:rPr>
              <a:t> </a:t>
            </a:r>
            <a:r>
              <a:rPr lang="fr-FR" altLang="fr-FR" sz="2800" b="0" i="1" dirty="0" err="1">
                <a:solidFill>
                  <a:schemeClr val="bg1"/>
                </a:solidFill>
              </a:rPr>
              <a:t>than</a:t>
            </a:r>
            <a:r>
              <a:rPr lang="fr-FR" altLang="fr-FR" sz="2800" b="0" i="1" dirty="0">
                <a:solidFill>
                  <a:schemeClr val="bg1"/>
                </a:solidFill>
              </a:rPr>
              <a:t> distant </a:t>
            </a:r>
            <a:r>
              <a:rPr lang="fr-FR" altLang="fr-FR" sz="2800" b="0" i="1" dirty="0" err="1">
                <a:solidFill>
                  <a:schemeClr val="bg1"/>
                </a:solidFill>
              </a:rPr>
              <a:t>things</a:t>
            </a:r>
            <a:r>
              <a:rPr lang="fr-FR" altLang="fr-FR" sz="2800" b="0" i="1" dirty="0">
                <a:solidFill>
                  <a:schemeClr val="bg1"/>
                </a:solidFill>
              </a:rPr>
              <a:t>.</a:t>
            </a:r>
            <a:r>
              <a:rPr lang="fr-FR" altLang="fr-FR" sz="2800" b="0" dirty="0">
                <a:solidFill>
                  <a:schemeClr val="bg1"/>
                </a:solidFill>
              </a:rPr>
              <a:t> »</a:t>
            </a:r>
          </a:p>
          <a:p>
            <a:pPr>
              <a:spcBef>
                <a:spcPct val="50000"/>
              </a:spcBef>
            </a:pPr>
            <a:r>
              <a:rPr lang="fr-FR" altLang="fr-FR" sz="2800" b="0" i="1" dirty="0">
                <a:solidFill>
                  <a:schemeClr val="bg1"/>
                </a:solidFill>
              </a:rPr>
              <a:t>« Tout est relié à tout mais les choses proches ont plus de relations que les choses éloignées</a:t>
            </a:r>
            <a:r>
              <a:rPr lang="fr-FR" altLang="fr-FR" sz="2800" b="0" dirty="0">
                <a:solidFill>
                  <a:schemeClr val="bg1"/>
                </a:solidFill>
              </a:rPr>
              <a:t>»</a:t>
            </a:r>
          </a:p>
          <a:p>
            <a:pPr eaLnBrk="1" hangingPunct="1">
              <a:spcBef>
                <a:spcPct val="50000"/>
              </a:spcBef>
            </a:pPr>
            <a:r>
              <a:rPr lang="fr-FR" altLang="fr-FR" dirty="0">
                <a:solidFill>
                  <a:schemeClr val="bg1"/>
                </a:solidFill>
              </a:rPr>
              <a:t>TOBLER, W. R. (1970).</a:t>
            </a:r>
            <a:r>
              <a:rPr lang="fr-FR" altLang="fr-FR" b="0" dirty="0">
                <a:solidFill>
                  <a:schemeClr val="bg1"/>
                </a:solidFill>
              </a:rPr>
              <a:t> "A computer model simulation of </a:t>
            </a:r>
            <a:r>
              <a:rPr lang="fr-FR" altLang="fr-FR" b="0" dirty="0" err="1">
                <a:solidFill>
                  <a:schemeClr val="bg1"/>
                </a:solidFill>
              </a:rPr>
              <a:t>urban</a:t>
            </a:r>
            <a:r>
              <a:rPr lang="fr-FR" altLang="fr-FR" b="0" dirty="0">
                <a:solidFill>
                  <a:schemeClr val="bg1"/>
                </a:solidFill>
              </a:rPr>
              <a:t> </a:t>
            </a:r>
            <a:r>
              <a:rPr lang="fr-FR" altLang="fr-FR" b="0" dirty="0" err="1">
                <a:solidFill>
                  <a:schemeClr val="bg1"/>
                </a:solidFill>
              </a:rPr>
              <a:t>growth</a:t>
            </a:r>
            <a:r>
              <a:rPr lang="fr-FR" altLang="fr-FR" b="0" dirty="0">
                <a:solidFill>
                  <a:schemeClr val="bg1"/>
                </a:solidFill>
              </a:rPr>
              <a:t> in the Detroit </a:t>
            </a:r>
            <a:r>
              <a:rPr lang="fr-FR" altLang="fr-FR" b="0" dirty="0" err="1">
                <a:solidFill>
                  <a:schemeClr val="bg1"/>
                </a:solidFill>
              </a:rPr>
              <a:t>region</a:t>
            </a:r>
            <a:r>
              <a:rPr lang="fr-FR" altLang="fr-FR" b="0" dirty="0">
                <a:solidFill>
                  <a:schemeClr val="bg1"/>
                </a:solidFill>
              </a:rPr>
              <a:t>". </a:t>
            </a:r>
            <a:r>
              <a:rPr lang="fr-FR" altLang="fr-FR" b="0" i="1" dirty="0" err="1">
                <a:solidFill>
                  <a:schemeClr val="bg1"/>
                </a:solidFill>
              </a:rPr>
              <a:t>Economic</a:t>
            </a:r>
            <a:r>
              <a:rPr lang="fr-FR" altLang="fr-FR" b="0" i="1" dirty="0">
                <a:solidFill>
                  <a:schemeClr val="bg1"/>
                </a:solidFill>
              </a:rPr>
              <a:t> </a:t>
            </a:r>
            <a:r>
              <a:rPr lang="fr-FR" altLang="fr-FR" b="0" i="1" dirty="0" err="1">
                <a:solidFill>
                  <a:schemeClr val="bg1"/>
                </a:solidFill>
              </a:rPr>
              <a:t>Geography</a:t>
            </a:r>
            <a:r>
              <a:rPr lang="fr-FR" altLang="fr-FR" b="0" i="1" dirty="0">
                <a:solidFill>
                  <a:schemeClr val="bg1"/>
                </a:solidFill>
              </a:rPr>
              <a:t>, 46(2):</a:t>
            </a:r>
            <a:r>
              <a:rPr lang="fr-FR" altLang="fr-FR" b="0" dirty="0">
                <a:solidFill>
                  <a:schemeClr val="bg1"/>
                </a:solidFill>
              </a:rPr>
              <a:t> 234-240.</a:t>
            </a:r>
            <a:endParaRPr lang="fr-FR" altLang="fr-FR" dirty="0">
              <a:solidFill>
                <a:schemeClr val="bg1"/>
              </a:solidFill>
            </a:endParaRPr>
          </a:p>
        </p:txBody>
      </p:sp>
    </p:spTree>
    <p:extLst>
      <p:ext uri="{BB962C8B-B14F-4D97-AF65-F5344CB8AC3E}">
        <p14:creationId xmlns:p14="http://schemas.microsoft.com/office/powerpoint/2010/main" val="1182064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gn="ctr">
              <a:lnSpc>
                <a:spcPct val="90000"/>
              </a:lnSpc>
              <a:buNone/>
            </a:pPr>
            <a:r>
              <a:rPr lang="fr-FR" sz="4400" b="1" strike="noStrike" spc="299" dirty="0">
                <a:solidFill>
                  <a:srgbClr val="000000"/>
                </a:solidFill>
                <a:latin typeface="Calibri"/>
              </a:rPr>
              <a:t>APPROCHE EMPIRIQUE DE LA DISTANCE </a:t>
            </a:r>
            <a:endParaRPr lang="fr-FR" sz="4400" b="0" strike="noStrike" spc="-1" dirty="0">
              <a:solidFill>
                <a:srgbClr val="000000"/>
              </a:solidFill>
              <a:latin typeface="Calibri"/>
            </a:endParaRPr>
          </a:p>
        </p:txBody>
      </p:sp>
    </p:spTree>
    <p:extLst>
      <p:ext uri="{BB962C8B-B14F-4D97-AF65-F5344CB8AC3E}">
        <p14:creationId xmlns:p14="http://schemas.microsoft.com/office/powerpoint/2010/main" val="8523060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492</TotalTime>
  <Words>3821</Words>
  <Application>Microsoft Macintosh PowerPoint</Application>
  <PresentationFormat>Grand écran</PresentationFormat>
  <Paragraphs>402</Paragraphs>
  <Slides>55</Slides>
  <Notes>1</Notes>
  <HiddenSlides>0</HiddenSlides>
  <MMClips>0</MMClips>
  <ScaleCrop>false</ScaleCrop>
  <HeadingPairs>
    <vt:vector size="6" baseType="variant">
      <vt:variant>
        <vt:lpstr>Polices utilisées</vt:lpstr>
      </vt:variant>
      <vt:variant>
        <vt:i4>10</vt:i4>
      </vt:variant>
      <vt:variant>
        <vt:lpstr>Thème</vt:lpstr>
      </vt:variant>
      <vt:variant>
        <vt:i4>2</vt:i4>
      </vt:variant>
      <vt:variant>
        <vt:lpstr>Titres des diapositives</vt:lpstr>
      </vt:variant>
      <vt:variant>
        <vt:i4>55</vt:i4>
      </vt:variant>
    </vt:vector>
  </HeadingPairs>
  <TitlesOfParts>
    <vt:vector size="67" baseType="lpstr">
      <vt:lpstr>Arial</vt:lpstr>
      <vt:lpstr>Calibri</vt:lpstr>
      <vt:lpstr>Calibri Light</vt:lpstr>
      <vt:lpstr>Cambria Math</vt:lpstr>
      <vt:lpstr>Comic Sans MS</vt:lpstr>
      <vt:lpstr>Gill Sans MT</vt:lpstr>
      <vt:lpstr>Symbol</vt:lpstr>
      <vt:lpstr>Times New Roman</vt:lpstr>
      <vt:lpstr>Wingdings</vt:lpstr>
      <vt:lpstr>Wingdings 2</vt:lpstr>
      <vt:lpstr>Office Theme</vt:lpstr>
      <vt:lpstr>Office Theme</vt:lpstr>
      <vt:lpstr>Présentation PowerPoint</vt:lpstr>
      <vt:lpstr>INTRODUCTION</vt:lpstr>
      <vt:lpstr>Introduction</vt:lpstr>
      <vt:lpstr>Introduction</vt:lpstr>
      <vt:lpstr>Introduction</vt:lpstr>
      <vt:lpstr>Introduction</vt:lpstr>
      <vt:lpstr>Introduction</vt:lpstr>
      <vt:lpstr>Introduction</vt:lpstr>
      <vt:lpstr>APPROCHE EMPIRIQUE DE LA DISTANCE </vt:lpstr>
      <vt:lpstr>Approche empirique de la distance</vt:lpstr>
      <vt:lpstr>Approche empirique de la distance</vt:lpstr>
      <vt:lpstr>Approche empirique de la distance</vt:lpstr>
      <vt:lpstr>Approche empirique de la distance</vt:lpstr>
      <vt:lpstr>Approche empirique de la distance</vt:lpstr>
      <vt:lpstr>Approche empirique de la distance</vt:lpstr>
      <vt:lpstr>Approche empirique de la distance</vt:lpstr>
      <vt:lpstr>Approche empirique de la distance</vt:lpstr>
      <vt:lpstr>Approche empirique de la distance</vt:lpstr>
      <vt:lpstr>Approche empirique de la distance</vt:lpstr>
      <vt:lpstr>Approche empirique de la distance</vt:lpstr>
      <vt:lpstr>Approche empirique de la distance</vt:lpstr>
      <vt:lpstr>Approche empirique de la distance</vt:lpstr>
      <vt:lpstr>APPROCHE THEORIQUE DE LA DISTANCE </vt:lpstr>
      <vt:lpstr>Approche théorique de la distance</vt:lpstr>
      <vt:lpstr>Approche théorique de la distance</vt:lpstr>
      <vt:lpstr>Approche théorique de la distance</vt:lpstr>
      <vt:lpstr>Approche théorique de la distance</vt:lpstr>
      <vt:lpstr>Approche théorique de la distance</vt:lpstr>
      <vt:lpstr>Approche théorique de la distance</vt:lpstr>
      <vt:lpstr>Approche théorique de la distance</vt:lpstr>
      <vt:lpstr>Approche théorique de la distance</vt:lpstr>
      <vt:lpstr>Approche théorique de la distance</vt:lpstr>
      <vt:lpstr>Approche théorique de la distance</vt:lpstr>
      <vt:lpstr>Approche théorique de la distance</vt:lpstr>
      <vt:lpstr>Approche théorique de la distance</vt:lpstr>
      <vt:lpstr>Approche théorique de la distance</vt:lpstr>
      <vt:lpstr>Approche théorique de la distance</vt:lpstr>
      <vt:lpstr>Approche théorique de la distance</vt:lpstr>
      <vt:lpstr>Approche théorique de la distance</vt:lpstr>
      <vt:lpstr>INDICATEURS D'ACCESSIBILITE ET D'EFFICACITE</vt:lpstr>
      <vt:lpstr>Indicateurs d'accessibilité</vt:lpstr>
      <vt:lpstr>Indicateurs d'accessibilité</vt:lpstr>
      <vt:lpstr>Indicateurs d'accessibilité</vt:lpstr>
      <vt:lpstr>Indicateurs d'accessibilité</vt:lpstr>
      <vt:lpstr>Indicateurs d'accessibilité</vt:lpstr>
      <vt:lpstr>Indicateurs d'accessibilité</vt:lpstr>
      <vt:lpstr>Indicateurs d'accessibilité</vt:lpstr>
      <vt:lpstr>Indicateurs d'accessibilité</vt:lpstr>
      <vt:lpstr>Indicateurs d'accessibilité</vt:lpstr>
      <vt:lpstr>Indicateurs d'accessibilité</vt:lpstr>
      <vt:lpstr>Indicateurs d'accessibilité</vt:lpstr>
      <vt:lpstr>Indicateurs d'accessibilité</vt:lpstr>
      <vt:lpstr>Indicateurs d'accessibilité</vt:lpstr>
      <vt:lpstr>Indicateurs d'accessibilité</vt:lpstr>
      <vt:lpstr>Indicateurs d'accessibilité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Statistiques 1 : univaries</dc:title>
  <dc:subject/>
  <dc:creator>FR CIST</dc:creator>
  <dc:description/>
  <cp:lastModifiedBy>Direction CIST</cp:lastModifiedBy>
  <cp:revision>27</cp:revision>
  <dcterms:created xsi:type="dcterms:W3CDTF">2023-02-13T09:24:15Z</dcterms:created>
  <dcterms:modified xsi:type="dcterms:W3CDTF">2023-03-02T07:07:02Z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Grand écran</vt:lpwstr>
  </property>
  <property fmtid="{D5CDD505-2E9C-101B-9397-08002B2CF9AE}" pid="3" name="Slides">
    <vt:i4>3</vt:i4>
  </property>
</Properties>
</file>